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6"/>
  </p:notesMasterIdLst>
  <p:sldIdLst>
    <p:sldId id="330" r:id="rId2"/>
    <p:sldId id="329" r:id="rId3"/>
    <p:sldId id="341" r:id="rId4"/>
    <p:sldId id="328" r:id="rId5"/>
    <p:sldId id="342" r:id="rId6"/>
    <p:sldId id="261" r:id="rId7"/>
    <p:sldId id="353" r:id="rId8"/>
    <p:sldId id="354" r:id="rId9"/>
    <p:sldId id="356" r:id="rId10"/>
    <p:sldId id="355" r:id="rId11"/>
    <p:sldId id="357" r:id="rId12"/>
    <p:sldId id="358" r:id="rId13"/>
    <p:sldId id="359" r:id="rId14"/>
    <p:sldId id="360" r:id="rId15"/>
    <p:sldId id="361" r:id="rId16"/>
    <p:sldId id="284" r:id="rId17"/>
    <p:sldId id="343" r:id="rId18"/>
    <p:sldId id="285" r:id="rId19"/>
    <p:sldId id="286" r:id="rId20"/>
    <p:sldId id="289" r:id="rId21"/>
    <p:sldId id="362" r:id="rId22"/>
    <p:sldId id="363" r:id="rId23"/>
    <p:sldId id="293" r:id="rId24"/>
    <p:sldId id="296" r:id="rId25"/>
    <p:sldId id="335" r:id="rId26"/>
    <p:sldId id="298" r:id="rId27"/>
    <p:sldId id="297" r:id="rId28"/>
    <p:sldId id="300" r:id="rId29"/>
    <p:sldId id="344" r:id="rId30"/>
    <p:sldId id="364" r:id="rId31"/>
    <p:sldId id="346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4" r:id="rId41"/>
    <p:sldId id="349" r:id="rId42"/>
    <p:sldId id="350" r:id="rId43"/>
    <p:sldId id="351" r:id="rId44"/>
    <p:sldId id="352" r:id="rId45"/>
    <p:sldId id="266" r:id="rId46"/>
    <p:sldId id="316" r:id="rId47"/>
    <p:sldId id="315" r:id="rId48"/>
    <p:sldId id="317" r:id="rId49"/>
    <p:sldId id="268" r:id="rId50"/>
    <p:sldId id="338" r:id="rId51"/>
    <p:sldId id="337" r:id="rId52"/>
    <p:sldId id="365" r:id="rId53"/>
    <p:sldId id="366" r:id="rId54"/>
    <p:sldId id="272" r:id="rId55"/>
  </p:sldIdLst>
  <p:sldSz cx="1439863" cy="1079500"/>
  <p:notesSz cx="6858000" cy="9144000"/>
  <p:defaultTextStyle>
    <a:defPPr>
      <a:defRPr lang="ru-RU"/>
    </a:defPPr>
    <a:lvl1pPr marL="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7196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143927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21589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28785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359816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431780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503743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575706" algn="l" defTabSz="1439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">
          <p15:clr>
            <a:srgbClr val="A4A3A4"/>
          </p15:clr>
        </p15:guide>
        <p15:guide id="2" pos="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94676" autoAdjust="0"/>
  </p:normalViewPr>
  <p:slideViewPr>
    <p:cSldViewPr>
      <p:cViewPr varScale="1">
        <p:scale>
          <a:sx n="400" d="100"/>
          <a:sy n="400" d="100"/>
        </p:scale>
        <p:origin x="-1992" y="-366"/>
      </p:cViewPr>
      <p:guideLst>
        <p:guide orient="horz" pos="340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0CBD-E69B-478D-86C6-FA6302CC805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A4D8B-A40A-48AF-8517-A03B2BE7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5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1pPr>
    <a:lvl2pPr marL="71963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2pPr>
    <a:lvl3pPr marL="143927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3pPr>
    <a:lvl4pPr marL="215890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4pPr>
    <a:lvl5pPr marL="287853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5pPr>
    <a:lvl6pPr marL="359816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431780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503743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575706" algn="l" defTabSz="143927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4D8B-A40A-48AF-8517-A03B2BE71F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90" y="335345"/>
            <a:ext cx="1223884" cy="2313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980" y="611717"/>
            <a:ext cx="1007904" cy="2758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3901" y="43230"/>
            <a:ext cx="323969" cy="921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93" y="43230"/>
            <a:ext cx="947910" cy="9210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39" y="693679"/>
            <a:ext cx="1223884" cy="214401"/>
          </a:xfrm>
        </p:spPr>
        <p:txBody>
          <a:bodyPr anchor="t"/>
          <a:lstStyle>
            <a:lvl1pPr algn="l">
              <a:defRPr sz="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39" y="457538"/>
            <a:ext cx="1223884" cy="236141"/>
          </a:xfrm>
        </p:spPr>
        <p:txBody>
          <a:bodyPr anchor="b"/>
          <a:lstStyle>
            <a:lvl1pPr marL="0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1pPr>
            <a:lvl2pPr marL="71963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2pPr>
            <a:lvl3pPr marL="143927" indent="0">
              <a:buNone/>
              <a:defRPr sz="300">
                <a:solidFill>
                  <a:schemeClr val="tx1">
                    <a:tint val="75000"/>
                  </a:schemeClr>
                </a:solidFill>
              </a:defRPr>
            </a:lvl3pPr>
            <a:lvl4pPr marL="21589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4pPr>
            <a:lvl5pPr marL="287853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5pPr>
            <a:lvl6pPr marL="359816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6pPr>
            <a:lvl7pPr marL="43178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7pPr>
            <a:lvl8pPr marL="503743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8pPr>
            <a:lvl9pPr marL="575706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993" y="251883"/>
            <a:ext cx="635939" cy="712420"/>
          </a:xfrm>
        </p:spPr>
        <p:txBody>
          <a:bodyPr/>
          <a:lstStyle>
            <a:lvl1pPr>
              <a:defRPr sz="400"/>
            </a:lvl1pPr>
            <a:lvl2pPr>
              <a:defRPr sz="4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1931" y="251883"/>
            <a:ext cx="635939" cy="712420"/>
          </a:xfrm>
        </p:spPr>
        <p:txBody>
          <a:bodyPr/>
          <a:lstStyle>
            <a:lvl1pPr>
              <a:defRPr sz="400"/>
            </a:lvl1pPr>
            <a:lvl2pPr>
              <a:defRPr sz="4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93" y="241638"/>
            <a:ext cx="636190" cy="100703"/>
          </a:xfrm>
        </p:spPr>
        <p:txBody>
          <a:bodyPr anchor="b"/>
          <a:lstStyle>
            <a:lvl1pPr marL="0" indent="0">
              <a:buNone/>
              <a:defRPr sz="400" b="1"/>
            </a:lvl1pPr>
            <a:lvl2pPr marL="71963" indent="0">
              <a:buNone/>
              <a:defRPr sz="300" b="1"/>
            </a:lvl2pPr>
            <a:lvl3pPr marL="143927" indent="0">
              <a:buNone/>
              <a:defRPr sz="300" b="1"/>
            </a:lvl3pPr>
            <a:lvl4pPr marL="215890" indent="0">
              <a:buNone/>
              <a:defRPr sz="300" b="1"/>
            </a:lvl4pPr>
            <a:lvl5pPr marL="287853" indent="0">
              <a:buNone/>
              <a:defRPr sz="300" b="1"/>
            </a:lvl5pPr>
            <a:lvl6pPr marL="359816" indent="0">
              <a:buNone/>
              <a:defRPr sz="300" b="1"/>
            </a:lvl6pPr>
            <a:lvl7pPr marL="431780" indent="0">
              <a:buNone/>
              <a:defRPr sz="300" b="1"/>
            </a:lvl7pPr>
            <a:lvl8pPr marL="503743" indent="0">
              <a:buNone/>
              <a:defRPr sz="300" b="1"/>
            </a:lvl8pPr>
            <a:lvl9pPr marL="575706" indent="0">
              <a:buNone/>
              <a:defRPr sz="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993" y="342341"/>
            <a:ext cx="636190" cy="621962"/>
          </a:xfrm>
        </p:spPr>
        <p:txBody>
          <a:bodyPr/>
          <a:lstStyle>
            <a:lvl1pPr>
              <a:defRPr sz="4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431" y="241638"/>
            <a:ext cx="636439" cy="100703"/>
          </a:xfrm>
        </p:spPr>
        <p:txBody>
          <a:bodyPr anchor="b"/>
          <a:lstStyle>
            <a:lvl1pPr marL="0" indent="0">
              <a:buNone/>
              <a:defRPr sz="400" b="1"/>
            </a:lvl1pPr>
            <a:lvl2pPr marL="71963" indent="0">
              <a:buNone/>
              <a:defRPr sz="300" b="1"/>
            </a:lvl2pPr>
            <a:lvl3pPr marL="143927" indent="0">
              <a:buNone/>
              <a:defRPr sz="300" b="1"/>
            </a:lvl3pPr>
            <a:lvl4pPr marL="215890" indent="0">
              <a:buNone/>
              <a:defRPr sz="300" b="1"/>
            </a:lvl4pPr>
            <a:lvl5pPr marL="287853" indent="0">
              <a:buNone/>
              <a:defRPr sz="300" b="1"/>
            </a:lvl5pPr>
            <a:lvl6pPr marL="359816" indent="0">
              <a:buNone/>
              <a:defRPr sz="300" b="1"/>
            </a:lvl6pPr>
            <a:lvl7pPr marL="431780" indent="0">
              <a:buNone/>
              <a:defRPr sz="300" b="1"/>
            </a:lvl7pPr>
            <a:lvl8pPr marL="503743" indent="0">
              <a:buNone/>
              <a:defRPr sz="300" b="1"/>
            </a:lvl8pPr>
            <a:lvl9pPr marL="575706" indent="0">
              <a:buNone/>
              <a:defRPr sz="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431" y="342341"/>
            <a:ext cx="636439" cy="621962"/>
          </a:xfrm>
        </p:spPr>
        <p:txBody>
          <a:bodyPr/>
          <a:lstStyle>
            <a:lvl1pPr>
              <a:defRPr sz="4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3" y="42980"/>
            <a:ext cx="473705" cy="182915"/>
          </a:xfrm>
        </p:spPr>
        <p:txBody>
          <a:bodyPr anchor="b"/>
          <a:lstStyle>
            <a:lvl1pPr algn="l">
              <a:defRPr sz="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947" y="42980"/>
            <a:ext cx="804923" cy="921323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93" y="225895"/>
            <a:ext cx="473705" cy="738408"/>
          </a:xfrm>
        </p:spPr>
        <p:txBody>
          <a:bodyPr/>
          <a:lstStyle>
            <a:lvl1pPr marL="0" indent="0">
              <a:buNone/>
              <a:defRPr sz="200"/>
            </a:lvl1pPr>
            <a:lvl2pPr marL="71963" indent="0">
              <a:buNone/>
              <a:defRPr sz="200"/>
            </a:lvl2pPr>
            <a:lvl3pPr marL="143927" indent="0">
              <a:buNone/>
              <a:defRPr sz="200"/>
            </a:lvl3pPr>
            <a:lvl4pPr marL="215890" indent="0">
              <a:buNone/>
              <a:defRPr sz="100"/>
            </a:lvl4pPr>
            <a:lvl5pPr marL="287853" indent="0">
              <a:buNone/>
              <a:defRPr sz="100"/>
            </a:lvl5pPr>
            <a:lvl6pPr marL="359816" indent="0">
              <a:buNone/>
              <a:defRPr sz="100"/>
            </a:lvl6pPr>
            <a:lvl7pPr marL="431780" indent="0">
              <a:buNone/>
              <a:defRPr sz="100"/>
            </a:lvl7pPr>
            <a:lvl8pPr marL="503743" indent="0">
              <a:buNone/>
              <a:defRPr sz="100"/>
            </a:lvl8pPr>
            <a:lvl9pPr marL="575706" indent="0">
              <a:buNone/>
              <a:defRPr sz="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3" y="755650"/>
            <a:ext cx="863918" cy="89209"/>
          </a:xfrm>
        </p:spPr>
        <p:txBody>
          <a:bodyPr anchor="b"/>
          <a:lstStyle>
            <a:lvl1pPr algn="l">
              <a:defRPr sz="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223" y="96455"/>
            <a:ext cx="863918" cy="647700"/>
          </a:xfrm>
        </p:spPr>
        <p:txBody>
          <a:bodyPr/>
          <a:lstStyle>
            <a:lvl1pPr marL="0" indent="0">
              <a:buNone/>
              <a:defRPr sz="500"/>
            </a:lvl1pPr>
            <a:lvl2pPr marL="71963" indent="0">
              <a:buNone/>
              <a:defRPr sz="400"/>
            </a:lvl2pPr>
            <a:lvl3pPr marL="143927" indent="0">
              <a:buNone/>
              <a:defRPr sz="400"/>
            </a:lvl3pPr>
            <a:lvl4pPr marL="215890" indent="0">
              <a:buNone/>
              <a:defRPr sz="300"/>
            </a:lvl4pPr>
            <a:lvl5pPr marL="287853" indent="0">
              <a:buNone/>
              <a:defRPr sz="300"/>
            </a:lvl5pPr>
            <a:lvl6pPr marL="359816" indent="0">
              <a:buNone/>
              <a:defRPr sz="300"/>
            </a:lvl6pPr>
            <a:lvl7pPr marL="431780" indent="0">
              <a:buNone/>
              <a:defRPr sz="300"/>
            </a:lvl7pPr>
            <a:lvl8pPr marL="503743" indent="0">
              <a:buNone/>
              <a:defRPr sz="300"/>
            </a:lvl8pPr>
            <a:lvl9pPr marL="575706" indent="0">
              <a:buNone/>
              <a:defRPr sz="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223" y="844859"/>
            <a:ext cx="863918" cy="126691"/>
          </a:xfrm>
        </p:spPr>
        <p:txBody>
          <a:bodyPr/>
          <a:lstStyle>
            <a:lvl1pPr marL="0" indent="0">
              <a:buNone/>
              <a:defRPr sz="200"/>
            </a:lvl1pPr>
            <a:lvl2pPr marL="71963" indent="0">
              <a:buNone/>
              <a:defRPr sz="200"/>
            </a:lvl2pPr>
            <a:lvl3pPr marL="143927" indent="0">
              <a:buNone/>
              <a:defRPr sz="200"/>
            </a:lvl3pPr>
            <a:lvl4pPr marL="215890" indent="0">
              <a:buNone/>
              <a:defRPr sz="100"/>
            </a:lvl4pPr>
            <a:lvl5pPr marL="287853" indent="0">
              <a:buNone/>
              <a:defRPr sz="100"/>
            </a:lvl5pPr>
            <a:lvl6pPr marL="359816" indent="0">
              <a:buNone/>
              <a:defRPr sz="100"/>
            </a:lvl6pPr>
            <a:lvl7pPr marL="431780" indent="0">
              <a:buNone/>
              <a:defRPr sz="100"/>
            </a:lvl7pPr>
            <a:lvl8pPr marL="503743" indent="0">
              <a:buNone/>
              <a:defRPr sz="100"/>
            </a:lvl8pPr>
            <a:lvl9pPr marL="575706" indent="0">
              <a:buNone/>
              <a:defRPr sz="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3" y="43230"/>
            <a:ext cx="1295877" cy="179917"/>
          </a:xfrm>
          <a:prstGeom prst="rect">
            <a:avLst/>
          </a:prstGeom>
        </p:spPr>
        <p:txBody>
          <a:bodyPr vert="horz" lIns="14393" tIns="7196" rIns="14393" bIns="71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93" y="251883"/>
            <a:ext cx="1295877" cy="712420"/>
          </a:xfrm>
          <a:prstGeom prst="rect">
            <a:avLst/>
          </a:prstGeom>
        </p:spPr>
        <p:txBody>
          <a:bodyPr vert="horz" lIns="14393" tIns="7196" rIns="14393" bIns="71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993" y="1000537"/>
            <a:ext cx="335968" cy="57473"/>
          </a:xfrm>
          <a:prstGeom prst="rect">
            <a:avLst/>
          </a:prstGeom>
        </p:spPr>
        <p:txBody>
          <a:bodyPr vert="horz" lIns="14393" tIns="7196" rIns="14393" bIns="7196" rtlCol="0" anchor="ctr"/>
          <a:lstStyle>
            <a:lvl1pPr algn="l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7831-1010-4156-936D-15526E0F03B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1953" y="1000537"/>
            <a:ext cx="455957" cy="57473"/>
          </a:xfrm>
          <a:prstGeom prst="rect">
            <a:avLst/>
          </a:prstGeom>
        </p:spPr>
        <p:txBody>
          <a:bodyPr vert="horz" lIns="14393" tIns="7196" rIns="14393" bIns="7196" rtlCol="0" anchor="ctr"/>
          <a:lstStyle>
            <a:lvl1pPr algn="ct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1902" y="1000537"/>
            <a:ext cx="335968" cy="57473"/>
          </a:xfrm>
          <a:prstGeom prst="rect">
            <a:avLst/>
          </a:prstGeom>
        </p:spPr>
        <p:txBody>
          <a:bodyPr vert="horz" lIns="14393" tIns="7196" rIns="14393" bIns="7196" rtlCol="0" anchor="ctr"/>
          <a:lstStyle>
            <a:lvl1pPr algn="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9B3A-938B-43B7-ADE7-3F999FBAF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heel/>
  </p:transition>
  <p:txStyles>
    <p:titleStyle>
      <a:lvl1pPr algn="ctr" defTabSz="143927" rtl="0" eaLnBrk="1" latinLnBrk="0" hangingPunct="1">
        <a:spcBef>
          <a:spcPct val="0"/>
        </a:spcBef>
        <a:buNone/>
        <a:defRPr sz="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2" indent="-53972" algn="l" defTabSz="143927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40" indent="-44977" algn="l" defTabSz="143927" rtl="0" eaLnBrk="1" latinLnBrk="0" hangingPunct="1">
        <a:spcBef>
          <a:spcPct val="20000"/>
        </a:spcBef>
        <a:buFont typeface="Arial" pitchFamily="34" charset="0"/>
        <a:buChar char="–"/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908" indent="-35982" algn="l" defTabSz="143927" rtl="0" eaLnBrk="1" latinLnBrk="0" hangingPunct="1">
        <a:spcBef>
          <a:spcPct val="20000"/>
        </a:spcBef>
        <a:buFont typeface="Arial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51871" indent="-35982" algn="l" defTabSz="143927" rtl="0" eaLnBrk="1" latinLnBrk="0" hangingPunct="1">
        <a:spcBef>
          <a:spcPct val="20000"/>
        </a:spcBef>
        <a:buFont typeface="Arial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323835" indent="-35982" algn="l" defTabSz="143927" rtl="0" eaLnBrk="1" latinLnBrk="0" hangingPunct="1">
        <a:spcBef>
          <a:spcPct val="20000"/>
        </a:spcBef>
        <a:buFont typeface="Arial" pitchFamily="34" charset="0"/>
        <a:buChar char="»"/>
        <a:defRPr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395798" indent="-35982" algn="l" defTabSz="143927" rtl="0" eaLnBrk="1" latinLnBrk="0" hangingPunct="1">
        <a:spcBef>
          <a:spcPct val="20000"/>
        </a:spcBef>
        <a:buFont typeface="Arial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467761" indent="-35982" algn="l" defTabSz="143927" rtl="0" eaLnBrk="1" latinLnBrk="0" hangingPunct="1">
        <a:spcBef>
          <a:spcPct val="20000"/>
        </a:spcBef>
        <a:buFont typeface="Arial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539725" indent="-35982" algn="l" defTabSz="143927" rtl="0" eaLnBrk="1" latinLnBrk="0" hangingPunct="1">
        <a:spcBef>
          <a:spcPct val="20000"/>
        </a:spcBef>
        <a:buFont typeface="Arial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611688" indent="-35982" algn="l" defTabSz="143927" rtl="0" eaLnBrk="1" latinLnBrk="0" hangingPunct="1">
        <a:spcBef>
          <a:spcPct val="20000"/>
        </a:spcBef>
        <a:buFont typeface="Arial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71963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27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90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53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5pPr>
      <a:lvl6pPr marL="359816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6pPr>
      <a:lvl7pPr marL="431780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7pPr>
      <a:lvl8pPr marL="503743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8pPr>
      <a:lvl9pPr marL="575706" algn="l" defTabSz="143927" rtl="0" eaLnBrk="1" latinLnBrk="0" hangingPunct="1">
        <a:defRPr sz="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84;&#1091;&#1079;&#1099;&#1082;&#1072;%20&#1082;%20&#1087;&#1088;&#1077;&#1079;&#1077;&#1085;&#1090;&#1072;&#1094;&#1080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87" y="303608"/>
            <a:ext cx="636190" cy="8371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431" y="269873"/>
            <a:ext cx="517204" cy="1349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музыка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39863" y="1031522"/>
            <a:ext cx="47995" cy="4797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IMG-20160211-WA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227714"/>
            <a:ext cx="1008112" cy="67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81665779_ram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83" y="35694"/>
            <a:ext cx="792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i="1" dirty="0" smtClean="0">
                <a:solidFill>
                  <a:srgbClr val="FF0000"/>
                </a:solidFill>
              </a:rPr>
              <a:t>Ст.</a:t>
            </a:r>
            <a:r>
              <a:rPr lang="en-US" sz="400" i="1" dirty="0" smtClean="0">
                <a:solidFill>
                  <a:srgbClr val="FF0000"/>
                </a:solidFill>
              </a:rPr>
              <a:t> </a:t>
            </a:r>
            <a:r>
              <a:rPr lang="ru-RU" sz="400" i="1" dirty="0" smtClean="0">
                <a:solidFill>
                  <a:srgbClr val="FF0000"/>
                </a:solidFill>
              </a:rPr>
              <a:t>Червленная-Узловая</a:t>
            </a:r>
          </a:p>
          <a:p>
            <a:pPr algn="ctr"/>
            <a:r>
              <a:rPr lang="ru-RU" sz="400" i="1" dirty="0" smtClean="0">
                <a:solidFill>
                  <a:srgbClr val="FF0000"/>
                </a:solidFill>
              </a:rPr>
              <a:t>Детский сад «Тополек» №1</a:t>
            </a:r>
            <a:endParaRPr lang="ru-RU" sz="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numSld="62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648072"/>
          </a:xfrm>
        </p:spPr>
        <p:txBody>
          <a:bodyPr>
            <a:noAutofit/>
          </a:bodyPr>
          <a:lstStyle/>
          <a:p>
            <a:endParaRPr lang="ru-RU" sz="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F:\20160213_182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179710"/>
            <a:ext cx="1008112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963738"/>
      </p:ext>
    </p:extLst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864096"/>
          </a:xfrm>
        </p:spPr>
        <p:txBody>
          <a:bodyPr>
            <a:noAutofit/>
          </a:bodyPr>
          <a:lstStyle/>
          <a:p>
            <a:r>
              <a:rPr lang="ru-RU" sz="500" b="1" i="1" dirty="0">
                <a:solidFill>
                  <a:srgbClr val="FF0000"/>
                </a:solidFill>
              </a:rPr>
              <a:t>«Ребёнок, - подчёркивал Руссо, - должен делать то, что он хочет, но он должен хотеть того же, чего хочу я». На мой взгляд, в этом высказывании заключён секрет мастерства воспитателя: организовать педагогический процесс настолько органично, чтобы ребёнок не ощущал на себе педагогического воздействия, а </a:t>
            </a:r>
            <a:r>
              <a:rPr lang="en-US" sz="500" b="1" i="1" dirty="0">
                <a:solidFill>
                  <a:srgbClr val="FF0000"/>
                </a:solidFill>
              </a:rPr>
              <a:t> </a:t>
            </a:r>
            <a:r>
              <a:rPr lang="ru-RU" sz="500" b="1" i="1" dirty="0">
                <a:solidFill>
                  <a:srgbClr val="FF0000"/>
                </a:solidFill>
              </a:rPr>
              <a:t>взаимодействие с воспитателем, способствовало бы формированию его собственного «Я».   </a:t>
            </a:r>
            <a:r>
              <a:rPr lang="ru-RU" sz="500" dirty="0">
                <a:solidFill>
                  <a:srgbClr val="FF0000"/>
                </a:solidFill>
              </a:rPr>
              <a:t/>
            </a:r>
            <a:br>
              <a:rPr lang="ru-RU" sz="500" dirty="0">
                <a:solidFill>
                  <a:srgbClr val="FF0000"/>
                </a:solidFill>
              </a:rPr>
            </a:br>
            <a:endParaRPr lang="ru-RU" sz="3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935773"/>
      </p:ext>
    </p:extLst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864096"/>
          </a:xfrm>
        </p:spPr>
        <p:txBody>
          <a:bodyPr>
            <a:noAutofit/>
          </a:bodyPr>
          <a:lstStyle/>
          <a:p>
            <a:endParaRPr lang="ru-RU" sz="3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F:\Мря работа\20150804_1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" y="251718"/>
            <a:ext cx="1157422" cy="634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5312874"/>
      </p:ext>
    </p:extLst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864096"/>
          </a:xfrm>
        </p:spPr>
        <p:txBody>
          <a:bodyPr>
            <a:noAutofit/>
          </a:bodyPr>
          <a:lstStyle/>
          <a:p>
            <a:r>
              <a:rPr lang="ru-RU" sz="600" b="1" dirty="0">
                <a:solidFill>
                  <a:srgbClr val="FF0000"/>
                </a:solidFill>
              </a:rPr>
              <a:t>Мир детства сладостен и тонок,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 как флейты плавающей звук.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Пока смеется мне ребенок, 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я знаю, что не зря живу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Твердят друзья: “Есть нивы тише”,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Но, ни за что не отступлю.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 Я этих милых ребятишек </a:t>
            </a:r>
            <a:br>
              <a:rPr lang="ru-RU" sz="600" b="1" dirty="0">
                <a:solidFill>
                  <a:srgbClr val="FF0000"/>
                </a:solidFill>
              </a:rPr>
            </a:br>
            <a:r>
              <a:rPr lang="ru-RU" sz="600" b="1" dirty="0">
                <a:solidFill>
                  <a:srgbClr val="FF0000"/>
                </a:solidFill>
              </a:rPr>
              <a:t>Как собственных детей люблю…</a:t>
            </a:r>
            <a:br>
              <a:rPr lang="ru-RU" sz="600" b="1" dirty="0">
                <a:solidFill>
                  <a:srgbClr val="FF0000"/>
                </a:solidFill>
              </a:rPr>
            </a:br>
            <a:endParaRPr lang="ru-RU" sz="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293577"/>
      </p:ext>
    </p:extLst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35694"/>
            <a:ext cx="1199140" cy="360040"/>
          </a:xfrm>
        </p:spPr>
        <p:txBody>
          <a:bodyPr>
            <a:noAutofit/>
          </a:bodyPr>
          <a:lstStyle/>
          <a:p>
            <a:r>
              <a:rPr lang="ru-RU" sz="600" dirty="0"/>
              <a:t> </a:t>
            </a:r>
            <a:r>
              <a:rPr lang="en-US" sz="500" dirty="0"/>
              <a:t> </a:t>
            </a:r>
            <a:endParaRPr lang="ru-RU" sz="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F:\Мря работа\20150804_101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3" y="323726"/>
            <a:ext cx="1024113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873" y="35694"/>
            <a:ext cx="10961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sz="500" b="1" dirty="0">
                <a:solidFill>
                  <a:srgbClr val="FF0000"/>
                </a:solidFill>
              </a:rPr>
              <a:t> </a:t>
            </a:r>
            <a:r>
              <a:rPr lang="ru-RU" sz="500" b="1" dirty="0">
                <a:solidFill>
                  <a:srgbClr val="FF0000"/>
                </a:solidFill>
              </a:rPr>
              <a:t>Мне важно, что люди доверили мне самое дорогое, что у них есть – своих</a:t>
            </a:r>
            <a:r>
              <a:rPr lang="en-US" sz="500" b="1" dirty="0">
                <a:solidFill>
                  <a:srgbClr val="FF0000"/>
                </a:solidFill>
              </a:rPr>
              <a:t> </a:t>
            </a:r>
            <a:r>
              <a:rPr lang="ru-RU" sz="500" b="1" dirty="0" smtClean="0">
                <a:solidFill>
                  <a:srgbClr val="FF0000"/>
                </a:solidFill>
              </a:rPr>
              <a:t>детей.</a:t>
            </a:r>
            <a:endParaRPr lang="ru-RU" sz="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481123"/>
      </p:ext>
    </p:extLst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35694"/>
            <a:ext cx="1199140" cy="360040"/>
          </a:xfrm>
        </p:spPr>
        <p:txBody>
          <a:bodyPr>
            <a:noAutofit/>
          </a:bodyPr>
          <a:lstStyle/>
          <a:p>
            <a:r>
              <a:rPr lang="ru-RU" sz="600" dirty="0"/>
              <a:t> </a:t>
            </a:r>
            <a:r>
              <a:rPr lang="en-US" sz="500" dirty="0"/>
              <a:t> </a:t>
            </a:r>
            <a:endParaRPr lang="ru-RU" sz="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73" y="35694"/>
            <a:ext cx="109612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en-US" sz="500" b="1" dirty="0">
                <a:solidFill>
                  <a:srgbClr val="FF0000"/>
                </a:solidFill>
              </a:rPr>
              <a:t> </a:t>
            </a:r>
            <a:endParaRPr lang="ru-RU" sz="5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59" y="120332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>
                <a:solidFill>
                  <a:srgbClr val="FF0000"/>
                </a:solidFill>
              </a:rPr>
              <a:t>Моя стратегия по отношению к воспитанникам:</a:t>
            </a:r>
            <a:endParaRPr lang="ru-RU" sz="400" dirty="0">
              <a:solidFill>
                <a:srgbClr val="FF0000"/>
              </a:solidFill>
            </a:endParaRPr>
          </a:p>
          <a:p>
            <a:pPr algn="ctr"/>
            <a:r>
              <a:rPr lang="ru-RU" sz="500" b="1" dirty="0">
                <a:solidFill>
                  <a:srgbClr val="0070C0"/>
                </a:solidFill>
              </a:rPr>
              <a:t>*верь в ребенка;</a:t>
            </a:r>
          </a:p>
          <a:p>
            <a:pPr algn="ctr"/>
            <a:r>
              <a:rPr lang="ru-RU" sz="500" b="1" dirty="0">
                <a:solidFill>
                  <a:srgbClr val="0070C0"/>
                </a:solidFill>
              </a:rPr>
              <a:t>*не навреди;</a:t>
            </a:r>
          </a:p>
          <a:p>
            <a:pPr algn="ctr"/>
            <a:r>
              <a:rPr lang="ru-RU" sz="500" b="1" dirty="0">
                <a:solidFill>
                  <a:srgbClr val="0070C0"/>
                </a:solidFill>
              </a:rPr>
              <a:t>*понимай и принимай ребенка таким, какой он есть;</a:t>
            </a:r>
          </a:p>
          <a:p>
            <a:pPr algn="ctr"/>
            <a:r>
              <a:rPr lang="ru-RU" sz="500" b="1" dirty="0">
                <a:solidFill>
                  <a:srgbClr val="0070C0"/>
                </a:solidFill>
              </a:rPr>
              <a:t>*искренне радуйся его удачам и переживай ошибки;</a:t>
            </a:r>
          </a:p>
          <a:p>
            <a:r>
              <a:rPr lang="ru-RU" sz="4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242581790"/>
      </p:ext>
    </p:extLst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22" y="292363"/>
            <a:ext cx="877423" cy="314856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Comic Sans MS" pitchFamily="66" charset="0"/>
              </a:rPr>
              <a:t>Занятия</a:t>
            </a:r>
            <a:endParaRPr lang="ru-RU" sz="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8"/>
            <a:ext cx="1439863" cy="809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3821905"/>
      </p:ext>
    </p:extLst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8"/>
            <a:ext cx="1439863" cy="809923"/>
          </a:xfrm>
          <a:prstGeom prst="rect">
            <a:avLst/>
          </a:prstGeom>
        </p:spPr>
      </p:pic>
      <p:pic>
        <p:nvPicPr>
          <p:cNvPr id="30" name="Рисунок 29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ря работа\20150521_091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134789"/>
            <a:ext cx="1152128" cy="765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11" cy="1079500"/>
          </a:xfrm>
          <a:prstGeom prst="rect">
            <a:avLst/>
          </a:prstGeom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928" y="202404"/>
            <a:ext cx="528703" cy="753406"/>
          </a:xfrm>
        </p:spPr>
        <p:txBody>
          <a:bodyPr>
            <a:noAutofit/>
          </a:bodyPr>
          <a:lstStyle/>
          <a:p>
            <a:r>
              <a:rPr lang="ru-RU" sz="400" b="1" dirty="0" err="1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400" b="1" dirty="0" err="1" smtClean="0">
                <a:solidFill>
                  <a:srgbClr val="FF0000"/>
                </a:solidFill>
                <a:latin typeface="Comic Sans MS" pitchFamily="66" charset="0"/>
              </a:rPr>
              <a:t>сраилова</a:t>
            </a:r>
            <a:r>
              <a:rPr lang="ru-RU" sz="400" b="1" dirty="0" smtClean="0">
                <a:solidFill>
                  <a:srgbClr val="FF0000"/>
                </a:solidFill>
                <a:latin typeface="Comic Sans MS" pitchFamily="66" charset="0"/>
              </a:rPr>
              <a:t> Аза </a:t>
            </a:r>
            <a:r>
              <a:rPr lang="ru-RU" sz="400" b="1" dirty="0" err="1" smtClean="0">
                <a:solidFill>
                  <a:srgbClr val="FF0000"/>
                </a:solidFill>
                <a:latin typeface="Comic Sans MS" pitchFamily="66" charset="0"/>
              </a:rPr>
              <a:t>Сэрайлеевна</a:t>
            </a:r>
            <a:r>
              <a:rPr lang="ru-RU" sz="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br>
              <a:rPr lang="ru-RU" sz="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Воспитатель</a:t>
            </a:r>
            <a:br>
              <a:rPr lang="ru-RU" sz="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00" b="1" dirty="0" smtClean="0">
                <a:solidFill>
                  <a:srgbClr val="0070C0"/>
                </a:solidFill>
                <a:latin typeface="Comic Sans MS" pitchFamily="66" charset="0"/>
              </a:rPr>
              <a:t> 27.10.1986 г</a:t>
            </a:r>
            <a:br>
              <a:rPr lang="ru-RU" sz="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00" b="1" dirty="0" smtClean="0">
                <a:solidFill>
                  <a:srgbClr val="00B050"/>
                </a:solidFill>
                <a:latin typeface="Comic Sans MS" pitchFamily="66" charset="0"/>
              </a:rPr>
              <a:t>Стаж работы</a:t>
            </a:r>
            <a:br>
              <a:rPr lang="ru-RU" sz="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400" b="1" dirty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ru-RU" sz="400" b="1" dirty="0" smtClean="0">
                <a:solidFill>
                  <a:srgbClr val="00B050"/>
                </a:solidFill>
                <a:latin typeface="Comic Sans MS" pitchFamily="66" charset="0"/>
              </a:rPr>
              <a:t> года</a:t>
            </a:r>
            <a:r>
              <a:rPr lang="ru-RU" sz="4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439863" cy="107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867" y="2517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развлечения</a:t>
            </a:r>
            <a:endParaRPr lang="ru-RU" sz="1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ря работа\20150724_105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134788"/>
            <a:ext cx="1008112" cy="80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77578"/>
      </p:ext>
    </p:extLst>
  </p:cSld>
  <p:clrMapOvr>
    <a:masterClrMapping/>
  </p:clrMapOvr>
  <p:transition spd="slow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Мря работа\IMG-20150429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" y="107702"/>
            <a:ext cx="1008111" cy="80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100597"/>
      </p:ext>
    </p:extLst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79" y="179711"/>
            <a:ext cx="989913" cy="618672"/>
          </a:xfrm>
        </p:spPr>
        <p:txBody>
          <a:bodyPr>
            <a:normAutofit fontScale="90000"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Comic Sans MS" pitchFamily="66" charset="0"/>
              </a:rPr>
              <a:t>Духовно-нравственное воспитание. Знакомство с родным поселком.</a:t>
            </a:r>
            <a:endParaRPr lang="ru-RU" sz="1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ря работа\20150710_11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" y="179710"/>
            <a:ext cx="1152127" cy="683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ря работа\20150519_105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134788"/>
            <a:ext cx="1152128" cy="80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7" y="337342"/>
            <a:ext cx="719937" cy="292367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Comic Sans MS" pitchFamily="66" charset="0"/>
              </a:rPr>
              <a:t>Прогулки</a:t>
            </a:r>
            <a:br>
              <a:rPr lang="ru-RU" sz="1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100" b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br>
              <a:rPr lang="ru-RU" sz="1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100" b="1" dirty="0" smtClean="0">
                <a:solidFill>
                  <a:srgbClr val="FF0000"/>
                </a:solidFill>
                <a:latin typeface="Comic Sans MS" pitchFamily="66" charset="0"/>
              </a:rPr>
              <a:t>игры</a:t>
            </a:r>
            <a:endParaRPr lang="ru-RU" sz="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553"/>
            <a:ext cx="1439863" cy="809923"/>
          </a:xfrm>
          <a:prstGeom prst="rect">
            <a:avLst/>
          </a:prstGeom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1" y="0"/>
            <a:ext cx="1441354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Мря работа\20150707_09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" y="107702"/>
            <a:ext cx="720080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8"/>
            <a:ext cx="1439863" cy="8099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" y="207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3234600"/>
      </p:ext>
    </p:extLst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8587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481" y="179710"/>
            <a:ext cx="1113652" cy="6973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00" i="1" dirty="0">
                <a:solidFill>
                  <a:srgbClr val="FF0000"/>
                </a:solidFill>
                <a:cs typeface="Angsana New" pitchFamily="18" charset="-34"/>
              </a:rPr>
              <a:t> Т</a:t>
            </a:r>
            <a:r>
              <a:rPr lang="ru-RU" sz="900" i="1" dirty="0" smtClean="0">
                <a:solidFill>
                  <a:srgbClr val="FF0000"/>
                </a:solidFill>
                <a:cs typeface="Angsana New" pitchFamily="18" charset="-34"/>
              </a:rPr>
              <a:t>ворческая презентация</a:t>
            </a:r>
          </a:p>
          <a:p>
            <a:pPr algn="ctr">
              <a:buNone/>
            </a:pPr>
            <a:r>
              <a:rPr lang="ru-RU" sz="800" b="1" i="1" u="sng" dirty="0" smtClean="0">
                <a:solidFill>
                  <a:srgbClr val="FF0000"/>
                </a:solidFill>
                <a:latin typeface="Comic Sans MS" pitchFamily="66" charset="0"/>
                <a:cs typeface="Angsana New" pitchFamily="18" charset="-34"/>
              </a:rPr>
              <a:t>«Я мастер своего дела!»</a:t>
            </a:r>
            <a:endParaRPr lang="ru-RU" sz="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СТАРШАЯ ГРУППА\20160130_145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8"/>
            <a:ext cx="1439863" cy="80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978493"/>
      </p:ext>
    </p:extLst>
  </p:cSld>
  <p:clrMapOvr>
    <a:masterClrMapping/>
  </p:clrMapOvr>
  <p:transition spd="slow"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3" y="43230"/>
            <a:ext cx="1295877" cy="856560"/>
          </a:xfrm>
        </p:spPr>
        <p:txBody>
          <a:bodyPr>
            <a:no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</a:rPr>
              <a:t>Награды моих воспитанников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" y="207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5906466"/>
      </p:ext>
    </p:extLst>
  </p:cSld>
  <p:clrMapOvr>
    <a:masterClrMapping/>
  </p:clrMapOvr>
  <p:transition spd="slow"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ТАРШАЯ ГРУППА\20160130_145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952">
            <a:off x="828035" y="201376"/>
            <a:ext cx="519444" cy="67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СТАРШАЯ ГРУППА\20160201_173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113010"/>
            <a:ext cx="535211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474398_ra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63" y="258628"/>
            <a:ext cx="866174" cy="449795"/>
          </a:xfrm>
        </p:spPr>
        <p:txBody>
          <a:bodyPr>
            <a:norm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Comic Sans MS" pitchFamily="66" charset="0"/>
              </a:rPr>
              <a:t>Индивидуальная</a:t>
            </a:r>
            <a:br>
              <a:rPr lang="ru-RU" sz="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00" b="1" dirty="0" smtClean="0">
                <a:solidFill>
                  <a:srgbClr val="FF0000"/>
                </a:solidFill>
                <a:latin typeface="Comic Sans MS" pitchFamily="66" charset="0"/>
              </a:rPr>
              <a:t>работа</a:t>
            </a:r>
            <a:endParaRPr lang="ru-RU" sz="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02"/>
            <a:ext cx="1223690" cy="809923"/>
          </a:xfrm>
          <a:prstGeom prst="rect">
            <a:avLst/>
          </a:prstGeom>
        </p:spPr>
      </p:pic>
      <p:pic>
        <p:nvPicPr>
          <p:cNvPr id="3" name="Рисунок 2" descr="81474398_r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8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197" y="35694"/>
            <a:ext cx="1079500" cy="1008112"/>
          </a:xfrm>
          <a:prstGeom prst="rect">
            <a:avLst/>
          </a:prstGeom>
        </p:spPr>
      </p:pic>
      <p:pic>
        <p:nvPicPr>
          <p:cNvPr id="3" name="Рисунок 2" descr="81474398_r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864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8"/>
            <a:ext cx="1439863" cy="809923"/>
          </a:xfrm>
          <a:prstGeom prst="rect">
            <a:avLst/>
          </a:prstGeom>
        </p:spPr>
      </p:pic>
      <p:pic>
        <p:nvPicPr>
          <p:cNvPr id="3" name="Рисунок 2" descr="81474398_r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21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_Frame_for_Photoshop_08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8" y="247383"/>
            <a:ext cx="1068656" cy="472285"/>
          </a:xfrm>
        </p:spPr>
        <p:txBody>
          <a:bodyPr>
            <a:norm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  <a:latin typeface="Comic Sans MS" pitchFamily="66" charset="0"/>
              </a:rPr>
              <a:t>Самостоятельная деятельность</a:t>
            </a:r>
            <a:endParaRPr lang="ru-RU" sz="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4"/>
            <a:ext cx="1439863" cy="909017"/>
          </a:xfrm>
          <a:prstGeom prst="rect">
            <a:avLst/>
          </a:prstGeom>
        </p:spPr>
      </p:pic>
      <p:pic>
        <p:nvPicPr>
          <p:cNvPr id="3" name="Рисунок 2" descr="PNG_Frame_for_Photoshop_08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Мря работа\20150707_093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0"/>
            <a:ext cx="1080120" cy="971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PNG_Frame_for_Photoshop_08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655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32" y="107702"/>
            <a:ext cx="1005747" cy="144016"/>
          </a:xfrm>
        </p:spPr>
        <p:txBody>
          <a:bodyPr>
            <a:noAutofit/>
          </a:bodyPr>
          <a:lstStyle/>
          <a:p>
            <a:endParaRPr lang="ru-RU" sz="1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Мря работа\20150710_100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179710"/>
            <a:ext cx="648072" cy="75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9" y="0"/>
            <a:ext cx="720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день спеша на работу, я думаю о своих подопечных, о встрече с их родителями, о предстоящих событиях сегодняшнего дня.</a:t>
            </a:r>
            <a:r>
              <a:rPr lang="en-US" sz="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день, когда видишь, распахнутые навстречу тебе детские глаза, и жадно ловящие каждое твое слово малышей, то понимаешь, что ты нужна им.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Мря работа\20150724_105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0"/>
            <a:ext cx="1152127" cy="827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PNG_Frame_for_Photoshop_08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-36314"/>
            <a:ext cx="1439655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157" y="43230"/>
            <a:ext cx="1440027" cy="92856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</a:rPr>
              <a:t>День здоровья</a:t>
            </a:r>
            <a:endParaRPr lang="ru-RU" sz="1200" b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" y="414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65541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58" y="-90091"/>
            <a:ext cx="1115814" cy="12959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" y="0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61557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2720">
            <a:off x="7107" y="320101"/>
            <a:ext cx="720081" cy="360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4619">
            <a:off x="494205" y="273469"/>
            <a:ext cx="656733" cy="3600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" y="3299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2183913"/>
      </p:ext>
    </p:extLst>
  </p:cSld>
  <p:clrMapOvr>
    <a:masterClrMapping/>
  </p:clrMapOvr>
  <p:transition spd="slow">
    <p:whee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5233">
            <a:off x="-19366" y="292935"/>
            <a:ext cx="873615" cy="447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939" y="190078"/>
            <a:ext cx="755774" cy="375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" y="-22796"/>
            <a:ext cx="1438781" cy="1079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036936"/>
      </p:ext>
    </p:extLst>
  </p:cSld>
  <p:clrMapOvr>
    <a:masterClrMapping/>
  </p:clrMapOvr>
  <p:transition spd="slow">
    <p:whee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622ca83c2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82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7" y="202404"/>
            <a:ext cx="1001162" cy="595978"/>
          </a:xfrm>
        </p:spPr>
        <p:txBody>
          <a:bodyPr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Comic Sans MS" pitchFamily="66" charset="0"/>
              </a:rPr>
              <a:t>Опыты</a:t>
            </a:r>
            <a:br>
              <a:rPr lang="ru-RU" sz="1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000" b="1" dirty="0" smtClean="0">
                <a:solidFill>
                  <a:srgbClr val="FF0000"/>
                </a:solidFill>
                <a:latin typeface="Comic Sans MS" pitchFamily="66" charset="0"/>
              </a:rPr>
              <a:t> и эксперименты</a:t>
            </a:r>
            <a:endParaRPr lang="ru-RU" sz="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Мря работа\IMG-20150821-WA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107702"/>
            <a:ext cx="1295996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3c622ca83c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88"/>
            <a:ext cx="1439863" cy="108204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Мря работа\20150730_11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0"/>
            <a:ext cx="1224135" cy="107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c622ca83c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8204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Мря работа\IMG-20150821-WA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107702"/>
            <a:ext cx="1295731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3c622ca83c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" y="0"/>
            <a:ext cx="1439863" cy="108204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28" y="146180"/>
            <a:ext cx="1057407" cy="78714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Уголок дидактических игр и художественной литературы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0_2459f_24f7465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3" y="43230"/>
            <a:ext cx="1295877" cy="935070"/>
          </a:xfrm>
        </p:spPr>
        <p:txBody>
          <a:bodyPr>
            <a:noAutofit/>
          </a:bodyPr>
          <a:lstStyle/>
          <a:p>
            <a:endParaRPr lang="ru-RU" sz="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F:\Мря работа\IMG-20150821-WA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" y="251718"/>
            <a:ext cx="1152128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859" y="35694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b="1" i="1" dirty="0">
                <a:solidFill>
                  <a:srgbClr val="FF0000"/>
                </a:solidFill>
              </a:rPr>
              <a:t>Н</a:t>
            </a:r>
            <a:r>
              <a:rPr lang="ru-RU" sz="400" b="1" i="1" dirty="0" smtClean="0">
                <a:solidFill>
                  <a:srgbClr val="FF0000"/>
                </a:solidFill>
              </a:rPr>
              <a:t>астоящий </a:t>
            </a:r>
            <a:r>
              <a:rPr lang="ru-RU" sz="400" b="1" i="1" dirty="0">
                <a:solidFill>
                  <a:srgbClr val="FF0000"/>
                </a:solidFill>
              </a:rPr>
              <a:t>педагог должен любить детей. На любви к детям строится вся система взаимоотношений между педагогом и </a:t>
            </a:r>
            <a:r>
              <a:rPr lang="ru-RU" sz="400" b="1" i="1" dirty="0" smtClean="0">
                <a:solidFill>
                  <a:srgbClr val="FF0000"/>
                </a:solidFill>
              </a:rPr>
              <a:t>ребенком.</a:t>
            </a:r>
            <a:endParaRPr lang="ru-RU" sz="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PHOTO\SAM_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85" y="44976"/>
            <a:ext cx="1214893" cy="978300"/>
          </a:xfrm>
          <a:prstGeom prst="rect">
            <a:avLst/>
          </a:prstGeom>
          <a:noFill/>
        </p:spPr>
      </p:pic>
      <p:pic>
        <p:nvPicPr>
          <p:cNvPr id="5" name="Рисунок 4" descr="0_2459f_24f7465b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СТАРШАЯ ГРУППА\20160201_11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02"/>
            <a:ext cx="1439863" cy="837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_2459f_24f7465b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6314"/>
            <a:ext cx="1439863" cy="10795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СТАРШАЯ ГРУППА\20160201_171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0"/>
            <a:ext cx="1296143" cy="971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_2459f_24f7465b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6314"/>
            <a:ext cx="1439863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083487"/>
      </p:ext>
    </p:extLst>
  </p:cSld>
  <p:clrMapOvr>
    <a:masterClrMapping/>
  </p:clrMapOvr>
  <p:transition spd="slow">
    <p:whee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459f_24f7465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8" y="-36314"/>
            <a:ext cx="1439863" cy="11158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859" y="107702"/>
            <a:ext cx="12961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i="1" dirty="0">
                <a:solidFill>
                  <a:srgbClr val="FF0000"/>
                </a:solidFill>
              </a:rPr>
              <a:t>И каждый час, и каждую минуту</a:t>
            </a:r>
          </a:p>
          <a:p>
            <a:pPr algn="ctr"/>
            <a:r>
              <a:rPr lang="ru-RU" sz="600" b="1" i="1" dirty="0">
                <a:solidFill>
                  <a:srgbClr val="FF0000"/>
                </a:solidFill>
              </a:rPr>
              <a:t>О чьих-то судьбах вечная забота.</a:t>
            </a:r>
          </a:p>
          <a:p>
            <a:pPr algn="ctr"/>
            <a:r>
              <a:rPr lang="ru-RU" sz="600" b="1" i="1" dirty="0">
                <a:solidFill>
                  <a:srgbClr val="FF0000"/>
                </a:solidFill>
              </a:rPr>
              <a:t>Кусочек сердца отдавать кому-то</a:t>
            </a:r>
          </a:p>
          <a:p>
            <a:pPr algn="ctr"/>
            <a:r>
              <a:rPr lang="ru-RU" sz="600" b="1" i="1" dirty="0">
                <a:solidFill>
                  <a:srgbClr val="FF0000"/>
                </a:solidFill>
              </a:rPr>
              <a:t>Такая, у</a:t>
            </a:r>
            <a:r>
              <a:rPr lang="en-US" sz="600" b="1" i="1" dirty="0">
                <a:solidFill>
                  <a:srgbClr val="FF0000"/>
                </a:solidFill>
              </a:rPr>
              <a:t> </a:t>
            </a:r>
            <a:r>
              <a:rPr lang="ru-RU" sz="600" b="1" i="1" dirty="0">
                <a:solidFill>
                  <a:srgbClr val="FF0000"/>
                </a:solidFill>
              </a:rPr>
              <a:t>меня работа!</a:t>
            </a:r>
            <a:r>
              <a:rPr lang="en-US" sz="600" b="1" i="1" dirty="0">
                <a:solidFill>
                  <a:srgbClr val="FF0000"/>
                </a:solidFill>
              </a:rPr>
              <a:t> </a:t>
            </a:r>
            <a:endParaRPr lang="ru-RU" sz="600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97711635"/>
      </p:ext>
    </p:extLst>
  </p:cSld>
  <p:clrMapOvr>
    <a:masterClrMapping/>
  </p:clrMapOvr>
  <p:transition spd="slow">
    <p:whee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8"/>
            <a:ext cx="1439863" cy="809923"/>
          </a:xfrm>
          <a:prstGeom prst="rect">
            <a:avLst/>
          </a:prstGeom>
        </p:spPr>
      </p:pic>
      <p:pic>
        <p:nvPicPr>
          <p:cNvPr id="5" name="Рисунок 4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111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22" y="539750"/>
            <a:ext cx="933668" cy="936104"/>
          </a:xfrm>
        </p:spPr>
        <p:txBody>
          <a:bodyPr>
            <a:normAutofit/>
          </a:bodyPr>
          <a:lstStyle/>
          <a:p>
            <a:pPr algn="ctr"/>
            <a:r>
              <a:rPr lang="ru-RU" sz="8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792088"/>
          </a:xfrm>
        </p:spPr>
        <p:txBody>
          <a:bodyPr>
            <a:noAutofit/>
          </a:bodyPr>
          <a:lstStyle/>
          <a:p>
            <a:r>
              <a:rPr lang="ru-RU" sz="600" b="1" i="1" dirty="0">
                <a:solidFill>
                  <a:srgbClr val="FF0000"/>
                </a:solidFill>
              </a:rPr>
              <a:t>Мое педагогическое кредо – любить, понимать, помогать! </a:t>
            </a:r>
            <a:r>
              <a:rPr lang="ru-RU" sz="600" b="1" i="1" dirty="0">
                <a:solidFill>
                  <a:srgbClr val="0070C0"/>
                </a:solidFill>
              </a:rPr>
              <a:t>Если </a:t>
            </a:r>
            <a:r>
              <a:rPr lang="en-US" sz="600" b="1" i="1" dirty="0">
                <a:solidFill>
                  <a:srgbClr val="0070C0"/>
                </a:solidFill>
              </a:rPr>
              <a:t> </a:t>
            </a:r>
            <a:r>
              <a:rPr lang="ru-RU" sz="600" b="1" i="1" dirty="0">
                <a:solidFill>
                  <a:srgbClr val="0070C0"/>
                </a:solidFill>
              </a:rPr>
              <a:t>не буду любить детей, я </a:t>
            </a:r>
            <a:r>
              <a:rPr lang="en-US" sz="600" b="1" i="1" dirty="0">
                <a:solidFill>
                  <a:srgbClr val="0070C0"/>
                </a:solidFill>
              </a:rPr>
              <a:t> </a:t>
            </a:r>
            <a:r>
              <a:rPr lang="ru-RU" sz="600" b="1" i="1" dirty="0">
                <a:solidFill>
                  <a:srgbClr val="0070C0"/>
                </a:solidFill>
              </a:rPr>
              <a:t>не смогу их понять. Если я не смогу понять детей, то не смогу помочь, помочь им вырасти сильными, красивыми, с верой в себя! </a:t>
            </a:r>
            <a:br>
              <a:rPr lang="ru-RU" sz="600" b="1" i="1" dirty="0">
                <a:solidFill>
                  <a:srgbClr val="0070C0"/>
                </a:solidFill>
              </a:rPr>
            </a:br>
            <a:endParaRPr lang="ru-RU" sz="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792088"/>
          </a:xfrm>
        </p:spPr>
        <p:txBody>
          <a:bodyPr>
            <a:noAutofit/>
          </a:bodyPr>
          <a:lstStyle/>
          <a:p>
            <a:r>
              <a:rPr lang="ru-RU" sz="500" b="1" i="1" dirty="0">
                <a:solidFill>
                  <a:srgbClr val="0070C0"/>
                </a:solidFill>
              </a:rPr>
              <a:t>Самое удивительное </a:t>
            </a:r>
            <a:r>
              <a:rPr lang="en-US" sz="500" b="1" i="1" dirty="0">
                <a:solidFill>
                  <a:srgbClr val="0070C0"/>
                </a:solidFill>
              </a:rPr>
              <a:t> </a:t>
            </a:r>
            <a:r>
              <a:rPr lang="ru-RU" sz="500" b="1" i="1" dirty="0">
                <a:solidFill>
                  <a:srgbClr val="0070C0"/>
                </a:solidFill>
              </a:rPr>
              <a:t>и </a:t>
            </a:r>
            <a:r>
              <a:rPr lang="en-US" sz="500" b="1" i="1" dirty="0">
                <a:solidFill>
                  <a:srgbClr val="0070C0"/>
                </a:solidFill>
              </a:rPr>
              <a:t> </a:t>
            </a:r>
            <a:r>
              <a:rPr lang="ru-RU" sz="500" b="1" i="1" dirty="0">
                <a:solidFill>
                  <a:srgbClr val="0070C0"/>
                </a:solidFill>
              </a:rPr>
              <a:t>прекрасное в моей профессии то, что </a:t>
            </a:r>
            <a:r>
              <a:rPr lang="en-US" sz="500" b="1" i="1" dirty="0">
                <a:solidFill>
                  <a:srgbClr val="0070C0"/>
                </a:solidFill>
              </a:rPr>
              <a:t> </a:t>
            </a:r>
            <a:r>
              <a:rPr lang="ru-RU" sz="500" b="1" i="1" dirty="0">
                <a:solidFill>
                  <a:srgbClr val="0070C0"/>
                </a:solidFill>
              </a:rPr>
              <a:t>я постоянно живу в мире детства. Кто сказал, что детство не вернешь? Сейчас я могу переживать, его осознано, наслаждаясь каждой минуткой, событием, ощущением. И так день за днем мы вместе идем по </a:t>
            </a:r>
            <a:r>
              <a:rPr lang="ru-RU" sz="500" b="1" i="1" dirty="0" smtClean="0">
                <a:solidFill>
                  <a:srgbClr val="0070C0"/>
                </a:solidFill>
              </a:rPr>
              <a:t>тропе. </a:t>
            </a:r>
            <a:endParaRPr lang="ru-RU" sz="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373382"/>
      </p:ext>
    </p:extLst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648072"/>
          </a:xfrm>
        </p:spPr>
        <p:txBody>
          <a:bodyPr>
            <a:noAutofit/>
          </a:bodyPr>
          <a:lstStyle/>
          <a:p>
            <a:endParaRPr lang="ru-RU" sz="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F:\Мря работа\IMG-20150825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4" y="323726"/>
            <a:ext cx="1008113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867" y="35694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" b="1" i="1" dirty="0">
                <a:solidFill>
                  <a:srgbClr val="FF0000"/>
                </a:solidFill>
              </a:rPr>
              <a:t>«Дети должны жить в мире красоты, игры, сказки, музыки, рисунка, фантазии… От того, как будет чувствовать себя ребенок, поднимаясь на первую ступень познания, что он будет переживать, зависит весь его дальнейший путь к знаниям». </a:t>
            </a:r>
          </a:p>
        </p:txBody>
      </p:sp>
    </p:spTree>
    <p:extLst>
      <p:ext uri="{BB962C8B-B14F-4D97-AF65-F5344CB8AC3E}">
        <p14:creationId xmlns="" xmlns:p14="http://schemas.microsoft.com/office/powerpoint/2010/main" val="1891232017"/>
      </p:ext>
    </p:extLst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665779_ram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9863" cy="107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5" y="107702"/>
            <a:ext cx="1199140" cy="792088"/>
          </a:xfrm>
        </p:spPr>
        <p:txBody>
          <a:bodyPr>
            <a:noAutofit/>
          </a:bodyPr>
          <a:lstStyle/>
          <a:p>
            <a:r>
              <a:rPr lang="ru-RU" sz="500" b="1" i="1" dirty="0">
                <a:solidFill>
                  <a:srgbClr val="FF0000"/>
                </a:solidFill>
              </a:rPr>
              <a:t>Для того чтобы соответствовать современным требованиям воспитания я прохожу  дистанционное обучение в Вузе, постоянно занимаюсь самообразованием ,обогащая свои знания, черпаю информацию из педагогических сайтов ,ну и конечно же не стыжусь спрашивать совета у воспитателей нашего детсада за плечами которых огромный опыт работы с детьми.</a:t>
            </a:r>
            <a:br>
              <a:rPr lang="ru-RU" sz="500" b="1" i="1" dirty="0">
                <a:solidFill>
                  <a:srgbClr val="FF0000"/>
                </a:solidFill>
              </a:rPr>
            </a:br>
            <a:endParaRPr lang="ru-RU" sz="3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60107"/>
      </p:ext>
    </p:extLst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326</Words>
  <Application>Microsoft Office PowerPoint</Application>
  <PresentationFormat>Произвольный</PresentationFormat>
  <Paragraphs>41</Paragraphs>
  <Slides>54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Исраилова Аза Сэрайлеевна.   Воспитатель  27.10.1986 г  Стаж работы 4 года </vt:lpstr>
      <vt:lpstr>Слайд 3</vt:lpstr>
      <vt:lpstr>Слайд 4</vt:lpstr>
      <vt:lpstr>Слайд 5</vt:lpstr>
      <vt:lpstr>Мое педагогическое кредо – любить, понимать, помогать! Если  не буду любить детей, я  не смогу их понять. Если я не смогу понять детей, то не смогу помочь, помочь им вырасти сильными, красивыми, с верой в себя!  </vt:lpstr>
      <vt:lpstr>Самое удивительное  и  прекрасное в моей профессии то, что  я постоянно живу в мире детства. Кто сказал, что детство не вернешь? Сейчас я могу переживать, его осознано, наслаждаясь каждой минуткой, событием, ощущением. И так день за днем мы вместе идем по тропе. </vt:lpstr>
      <vt:lpstr>Слайд 8</vt:lpstr>
      <vt:lpstr>Для того чтобы соответствовать современным требованиям воспитания я прохожу  дистанционное обучение в Вузе, постоянно занимаюсь самообразованием ,обогащая свои знания, черпаю информацию из педагогических сайтов ,ну и конечно же не стыжусь спрашивать совета у воспитателей нашего детсада за плечами которых огромный опыт работы с детьми. </vt:lpstr>
      <vt:lpstr>Слайд 10</vt:lpstr>
      <vt:lpstr>«Ребёнок, - подчёркивал Руссо, - должен делать то, что он хочет, но он должен хотеть того же, чего хочу я». На мой взгляд, в этом высказывании заключён секрет мастерства воспитателя: организовать педагогический процесс настолько органично, чтобы ребёнок не ощущал на себе педагогического воздействия, а  взаимодействие с воспитателем, способствовало бы формированию его собственного «Я».    </vt:lpstr>
      <vt:lpstr>Слайд 12</vt:lpstr>
      <vt:lpstr>Мир детства сладостен и тонок,  как флейты плавающей звук. Пока смеется мне ребенок,  я знаю, что не зря живу Твердят друзья: “Есть нивы тише”, Но, ни за что не отступлю.  Я этих милых ребятишек  Как собственных детей люблю… </vt:lpstr>
      <vt:lpstr>  </vt:lpstr>
      <vt:lpstr>  </vt:lpstr>
      <vt:lpstr>Занятия</vt:lpstr>
      <vt:lpstr>Слайд 17</vt:lpstr>
      <vt:lpstr>Слайд 18</vt:lpstr>
      <vt:lpstr>Слайд 19</vt:lpstr>
      <vt:lpstr>Слайд 20</vt:lpstr>
      <vt:lpstr>Слайд 21</vt:lpstr>
      <vt:lpstr>Слайд 22</vt:lpstr>
      <vt:lpstr>Духовно-нравственное воспитание. Знакомство с родным поселком.</vt:lpstr>
      <vt:lpstr>Слайд 24</vt:lpstr>
      <vt:lpstr>Слайд 25</vt:lpstr>
      <vt:lpstr>Прогулки и игры</vt:lpstr>
      <vt:lpstr>Слайд 27</vt:lpstr>
      <vt:lpstr>Слайд 28</vt:lpstr>
      <vt:lpstr>Слайд 29</vt:lpstr>
      <vt:lpstr>Слайд 30</vt:lpstr>
      <vt:lpstr>Награды моих воспитанников</vt:lpstr>
      <vt:lpstr>Слайд 32</vt:lpstr>
      <vt:lpstr>Индивидуальная работа</vt:lpstr>
      <vt:lpstr>Слайд 34</vt:lpstr>
      <vt:lpstr>Слайд 35</vt:lpstr>
      <vt:lpstr>Слайд 36</vt:lpstr>
      <vt:lpstr>Самостоятельная деятельность</vt:lpstr>
      <vt:lpstr>Слайд 38</vt:lpstr>
      <vt:lpstr>Слайд 39</vt:lpstr>
      <vt:lpstr>Слайд 40</vt:lpstr>
      <vt:lpstr>День здоровья</vt:lpstr>
      <vt:lpstr>Слайд 42</vt:lpstr>
      <vt:lpstr>Слайд 43</vt:lpstr>
      <vt:lpstr>Слайд 44</vt:lpstr>
      <vt:lpstr>Опыты  и эксперименты</vt:lpstr>
      <vt:lpstr>Слайд 46</vt:lpstr>
      <vt:lpstr>Слайд 47</vt:lpstr>
      <vt:lpstr>Слайд 48</vt:lpstr>
      <vt:lpstr>Уголок дидактических игр и художественной литературы</vt:lpstr>
      <vt:lpstr>Слайд 50</vt:lpstr>
      <vt:lpstr>Слайд 51</vt:lpstr>
      <vt:lpstr>Слайд 52</vt:lpstr>
      <vt:lpstr>Слайд 53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Movldi</cp:lastModifiedBy>
  <cp:revision>163</cp:revision>
  <dcterms:created xsi:type="dcterms:W3CDTF">2014-02-01T14:58:17Z</dcterms:created>
  <dcterms:modified xsi:type="dcterms:W3CDTF">2016-02-28T19:59:26Z</dcterms:modified>
</cp:coreProperties>
</file>