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9" r:id="rId4"/>
    <p:sldId id="260" r:id="rId5"/>
    <p:sldId id="261" r:id="rId6"/>
    <p:sldId id="259" r:id="rId7"/>
    <p:sldId id="258" r:id="rId8"/>
    <p:sldId id="262" r:id="rId9"/>
    <p:sldId id="265" r:id="rId10"/>
    <p:sldId id="266" r:id="rId11"/>
    <p:sldId id="267" r:id="rId12"/>
    <p:sldId id="268" r:id="rId13"/>
    <p:sldId id="269" r:id="rId14"/>
    <p:sldId id="270" r:id="rId15"/>
    <p:sldId id="271" r:id="rId16"/>
    <p:sldId id="272" r:id="rId17"/>
    <p:sldId id="273" r:id="rId18"/>
    <p:sldId id="274" r:id="rId19"/>
    <p:sldId id="280" r:id="rId20"/>
    <p:sldId id="275" r:id="rId21"/>
    <p:sldId id="276" r:id="rId22"/>
    <p:sldId id="281" r:id="rId23"/>
    <p:sldId id="277" r:id="rId24"/>
    <p:sldId id="278" r:id="rId25"/>
    <p:sldId id="28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9" d="100"/>
          <a:sy n="69" d="100"/>
        </p:scale>
        <p:origin x="-13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10E7B57-61A5-4091-B066-693135B672D5}" type="datetimeFigureOut">
              <a:rPr lang="ru-RU" smtClean="0"/>
              <a:t>16.03.2018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0C8F00F5-DABC-4489-9942-8AE36657276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0E7B57-61A5-4091-B066-693135B672D5}" type="datetimeFigureOut">
              <a:rPr lang="ru-RU" smtClean="0"/>
              <a:t>16.03.2018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8F00F5-DABC-4489-9942-8AE36657276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0E7B57-61A5-4091-B066-693135B672D5}" type="datetimeFigureOut">
              <a:rPr lang="ru-RU" smtClean="0"/>
              <a:t>16.03.2018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8F00F5-DABC-4489-9942-8AE36657276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10E7B57-61A5-4091-B066-693135B672D5}" type="datetimeFigureOut">
              <a:rPr lang="ru-RU" smtClean="0"/>
              <a:t>16.03.2018</a:t>
            </a:fld>
            <a:endParaRPr lang="ru-RU"/>
          </a:p>
        </p:txBody>
      </p:sp>
      <p:sp>
        <p:nvSpPr>
          <p:cNvPr id="9" name="Номер слайда 8"/>
          <p:cNvSpPr>
            <a:spLocks noGrp="1"/>
          </p:cNvSpPr>
          <p:nvPr>
            <p:ph type="sldNum" sz="quarter" idx="15"/>
          </p:nvPr>
        </p:nvSpPr>
        <p:spPr/>
        <p:txBody>
          <a:bodyPr rtlCol="0"/>
          <a:lstStyle/>
          <a:p>
            <a:fld id="{0C8F00F5-DABC-4489-9942-8AE36657276D}"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10E7B57-61A5-4091-B066-693135B672D5}" type="datetimeFigureOut">
              <a:rPr lang="ru-RU" smtClean="0"/>
              <a:t>16.03.2018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0C8F00F5-DABC-4489-9942-8AE36657276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10E7B57-61A5-4091-B066-693135B672D5}" type="datetimeFigureOut">
              <a:rPr lang="ru-RU" smtClean="0"/>
              <a:t>16.03.2018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8F00F5-DABC-4489-9942-8AE36657276D}"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10E7B57-61A5-4091-B066-693135B672D5}" type="datetimeFigureOut">
              <a:rPr lang="ru-RU" smtClean="0"/>
              <a:t>16.03.2018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8F00F5-DABC-4489-9942-8AE36657276D}"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10E7B57-61A5-4091-B066-693135B672D5}" type="datetimeFigureOut">
              <a:rPr lang="ru-RU" smtClean="0"/>
              <a:t>16.03.2018</a:t>
            </a:fld>
            <a:endParaRPr lang="ru-RU"/>
          </a:p>
        </p:txBody>
      </p:sp>
      <p:sp>
        <p:nvSpPr>
          <p:cNvPr id="7" name="Номер слайда 6"/>
          <p:cNvSpPr>
            <a:spLocks noGrp="1"/>
          </p:cNvSpPr>
          <p:nvPr>
            <p:ph type="sldNum" sz="quarter" idx="11"/>
          </p:nvPr>
        </p:nvSpPr>
        <p:spPr/>
        <p:txBody>
          <a:bodyPr rtlCol="0"/>
          <a:lstStyle/>
          <a:p>
            <a:fld id="{0C8F00F5-DABC-4489-9942-8AE36657276D}"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0E7B57-61A5-4091-B066-693135B672D5}" type="datetimeFigureOut">
              <a:rPr lang="ru-RU" smtClean="0"/>
              <a:t>16.03.2018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8F00F5-DABC-4489-9942-8AE36657276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10E7B57-61A5-4091-B066-693135B672D5}" type="datetimeFigureOut">
              <a:rPr lang="ru-RU" smtClean="0"/>
              <a:t>16.03.2018</a:t>
            </a:fld>
            <a:endParaRPr lang="ru-RU"/>
          </a:p>
        </p:txBody>
      </p:sp>
      <p:sp>
        <p:nvSpPr>
          <p:cNvPr id="22" name="Номер слайда 21"/>
          <p:cNvSpPr>
            <a:spLocks noGrp="1"/>
          </p:cNvSpPr>
          <p:nvPr>
            <p:ph type="sldNum" sz="quarter" idx="15"/>
          </p:nvPr>
        </p:nvSpPr>
        <p:spPr/>
        <p:txBody>
          <a:bodyPr rtlCol="0"/>
          <a:lstStyle/>
          <a:p>
            <a:fld id="{0C8F00F5-DABC-4489-9942-8AE36657276D}"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10E7B57-61A5-4091-B066-693135B672D5}" type="datetimeFigureOut">
              <a:rPr lang="ru-RU" smtClean="0"/>
              <a:t>16.03.2018</a:t>
            </a:fld>
            <a:endParaRPr lang="ru-RU"/>
          </a:p>
        </p:txBody>
      </p:sp>
      <p:sp>
        <p:nvSpPr>
          <p:cNvPr id="18" name="Номер слайда 17"/>
          <p:cNvSpPr>
            <a:spLocks noGrp="1"/>
          </p:cNvSpPr>
          <p:nvPr>
            <p:ph type="sldNum" sz="quarter" idx="11"/>
          </p:nvPr>
        </p:nvSpPr>
        <p:spPr/>
        <p:txBody>
          <a:bodyPr rtlCol="0"/>
          <a:lstStyle/>
          <a:p>
            <a:fld id="{0C8F00F5-DABC-4489-9942-8AE36657276D}"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0E7B57-61A5-4091-B066-693135B672D5}" type="datetimeFigureOut">
              <a:rPr lang="ru-RU" smtClean="0"/>
              <a:t>16.03.2018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C8F00F5-DABC-4489-9942-8AE36657276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340768"/>
            <a:ext cx="7772400" cy="1224136"/>
          </a:xfrm>
        </p:spPr>
        <p:txBody>
          <a:bodyPr/>
          <a:lstStyle/>
          <a:p>
            <a:r>
              <a:rPr lang="ru-RU" b="1" i="1" dirty="0" smtClean="0">
                <a:solidFill>
                  <a:srgbClr val="FF0000"/>
                </a:solidFill>
              </a:rPr>
              <a:t>Пальчиковая гимнастика для дошкольников</a:t>
            </a:r>
            <a:endParaRPr lang="ru-RU" b="1" i="1" dirty="0">
              <a:solidFill>
                <a:srgbClr val="FF0000"/>
              </a:solidFill>
            </a:endParaRPr>
          </a:p>
        </p:txBody>
      </p:sp>
      <p:sp>
        <p:nvSpPr>
          <p:cNvPr id="3" name="Подзаголовок 2"/>
          <p:cNvSpPr>
            <a:spLocks noGrp="1"/>
          </p:cNvSpPr>
          <p:nvPr>
            <p:ph type="subTitle" idx="1"/>
          </p:nvPr>
        </p:nvSpPr>
        <p:spPr>
          <a:xfrm>
            <a:off x="1403648" y="5445224"/>
            <a:ext cx="7416824" cy="1296144"/>
          </a:xfrm>
        </p:spPr>
        <p:txBody>
          <a:bodyPr>
            <a:normAutofit/>
          </a:bodyPr>
          <a:lstStyle/>
          <a:p>
            <a:r>
              <a:rPr lang="ru-RU" sz="2400" b="1" dirty="0" smtClean="0">
                <a:solidFill>
                  <a:srgbClr val="002060"/>
                </a:solidFill>
              </a:rPr>
              <a:t>Чем больше мастерства в детской руке, тем умнее  ребёнок (В. А. Сухомлинский)</a:t>
            </a:r>
            <a:endParaRPr lang="ru-RU"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92896"/>
            <a:ext cx="3995390" cy="288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52122" y="2219117"/>
            <a:ext cx="4215267" cy="316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538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7467600" cy="45719"/>
          </a:xfrm>
        </p:spPr>
        <p:txBody>
          <a:bodyPr>
            <a:normAutofit fontScale="90000"/>
          </a:bodyPr>
          <a:lstStyle/>
          <a:p>
            <a:endParaRPr lang="ru-RU" dirty="0"/>
          </a:p>
        </p:txBody>
      </p:sp>
      <p:sp>
        <p:nvSpPr>
          <p:cNvPr id="3" name="Объект 2"/>
          <p:cNvSpPr>
            <a:spLocks noGrp="1"/>
          </p:cNvSpPr>
          <p:nvPr>
            <p:ph sz="quarter" idx="1"/>
          </p:nvPr>
        </p:nvSpPr>
        <p:spPr>
          <a:xfrm>
            <a:off x="467544" y="476672"/>
            <a:ext cx="7467600" cy="5832648"/>
          </a:xfrm>
        </p:spPr>
        <p:txBody>
          <a:bodyPr>
            <a:normAutofit fontScale="85000" lnSpcReduction="20000"/>
          </a:bodyPr>
          <a:lstStyle/>
          <a:p>
            <a:r>
              <a:rPr lang="ru-RU" dirty="0"/>
              <a:t>При повторных проведениях игры дети нередко начинают произносить текст частично (особенно начало и окончание фраз). Постепенно текст разучивается наизусть, дети произносят его целиком, соотнося слова с движением.</a:t>
            </a:r>
          </a:p>
          <a:p>
            <a:r>
              <a:rPr lang="ru-RU" dirty="0"/>
              <a:t>Выбрав два или три упражнения, постепенно заменяю их новыми. Наиболее понравившиеся игры оставляем в своём репертуаре и возвращаемся к ним по желанию детей.</a:t>
            </a:r>
          </a:p>
          <a:p>
            <a:r>
              <a:rPr lang="ru-RU" dirty="0"/>
              <a:t>Очень чётко </a:t>
            </a:r>
            <a:r>
              <a:rPr lang="ru-RU" dirty="0" smtClean="0"/>
              <a:t>придерживаюсь </a:t>
            </a:r>
            <a:r>
              <a:rPr lang="ru-RU" dirty="0"/>
              <a:t>следующего правила:  не ставить перед детьми несколько сложных задач сразу (к примеру: показывать движения и произносить текст). Так как объём внимания у детей ограничен, и невыполнимая задача может «отбить» интерес к игре.</a:t>
            </a:r>
          </a:p>
          <a:p>
            <a:r>
              <a:rPr lang="ru-RU" dirty="0"/>
              <a:t>Никогда не принуждайте! Попытайтесь разобраться в причинах отказа, если возможно, ликвидируйте их (например, изменив задание) или поменяйте игру.</a:t>
            </a:r>
          </a:p>
          <a:p>
            <a:r>
              <a:rPr lang="ru-RU" dirty="0"/>
              <a:t>Приведённая ниже таблица позволяет чётко спланировать работу с детьми  разного дошкольного возраста в обучении пальчиковым играм.</a:t>
            </a:r>
          </a:p>
          <a:p>
            <a:endParaRPr lang="ru-RU" dirty="0"/>
          </a:p>
          <a:p>
            <a:endParaRPr lang="ru-RU" dirty="0"/>
          </a:p>
        </p:txBody>
      </p:sp>
    </p:spTree>
    <p:extLst>
      <p:ext uri="{BB962C8B-B14F-4D97-AF65-F5344CB8AC3E}">
        <p14:creationId xmlns:p14="http://schemas.microsoft.com/office/powerpoint/2010/main" val="59412389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7467600" cy="634082"/>
          </a:xfrm>
        </p:spPr>
        <p:txBody>
          <a:bodyPr>
            <a:noAutofit/>
          </a:bodyPr>
          <a:lstStyle/>
          <a:p>
            <a:pPr algn="ctr"/>
            <a:r>
              <a:rPr lang="ru-RU" sz="2800" b="1" dirty="0">
                <a:solidFill>
                  <a:srgbClr val="FF0000"/>
                </a:solidFill>
              </a:rPr>
              <a:t>До 2-х лет</a:t>
            </a:r>
          </a:p>
        </p:txBody>
      </p:sp>
      <p:sp>
        <p:nvSpPr>
          <p:cNvPr id="3" name="Объект 2"/>
          <p:cNvSpPr>
            <a:spLocks noGrp="1"/>
          </p:cNvSpPr>
          <p:nvPr>
            <p:ph sz="quarter" idx="1"/>
          </p:nvPr>
        </p:nvSpPr>
        <p:spPr>
          <a:xfrm>
            <a:off x="251520" y="980728"/>
            <a:ext cx="8208912" cy="5688632"/>
          </a:xfrm>
        </p:spPr>
        <p:txBody>
          <a:bodyPr>
            <a:normAutofit/>
          </a:bodyPr>
          <a:lstStyle/>
          <a:p>
            <a:endParaRPr lang="ru-RU" sz="2000" dirty="0" smtClean="0"/>
          </a:p>
          <a:p>
            <a:r>
              <a:rPr lang="ru-RU" sz="2000" b="1" u="sng" dirty="0" smtClean="0">
                <a:solidFill>
                  <a:srgbClr val="FF0000"/>
                </a:solidFill>
              </a:rPr>
              <a:t>Содержание:</a:t>
            </a:r>
          </a:p>
          <a:p>
            <a:pPr marL="0" indent="0">
              <a:buNone/>
            </a:pPr>
            <a:r>
              <a:rPr lang="ru-RU" sz="1800" dirty="0" smtClean="0"/>
              <a:t>Дети </a:t>
            </a:r>
            <a:r>
              <a:rPr lang="ru-RU" sz="1800" dirty="0"/>
              <a:t>знакомятся с ладонью, выполняют простые движения (похлопывание, постукивание, прятанье рук за спину), с помощью взрослого показывают фигурку животного одной </a:t>
            </a:r>
            <a:r>
              <a:rPr lang="ru-RU" sz="1800" dirty="0" smtClean="0"/>
              <a:t>рукой.</a:t>
            </a:r>
          </a:p>
          <a:p>
            <a:r>
              <a:rPr lang="ru-RU" sz="2000" b="1" u="sng" dirty="0" smtClean="0">
                <a:solidFill>
                  <a:srgbClr val="FF0000"/>
                </a:solidFill>
              </a:rPr>
              <a:t>Технология:</a:t>
            </a:r>
          </a:p>
          <a:p>
            <a:pPr marL="0" indent="0">
              <a:buNone/>
            </a:pPr>
            <a:r>
              <a:rPr lang="ru-RU" sz="2000" dirty="0"/>
              <a:t> </a:t>
            </a:r>
            <a:r>
              <a:rPr lang="ru-RU" sz="1800" dirty="0" err="1"/>
              <a:t>Потешку</a:t>
            </a:r>
            <a:r>
              <a:rPr lang="ru-RU" sz="1800" dirty="0"/>
              <a:t> или стихотворение читают до игры 3-4 раза, рассматривают иллюстрацию, сопровождая её вопросами: «Как зайка шевелит ушами?», «Как курочка открывает рот?». При необходимости ребёнку помогают выполнить движение</a:t>
            </a:r>
            <a:endParaRPr lang="ru-RU" sz="2000" dirty="0"/>
          </a:p>
        </p:txBody>
      </p:sp>
    </p:spTree>
    <p:extLst>
      <p:ext uri="{BB962C8B-B14F-4D97-AF65-F5344CB8AC3E}">
        <p14:creationId xmlns:p14="http://schemas.microsoft.com/office/powerpoint/2010/main" val="341946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u="sng" dirty="0">
                <a:solidFill>
                  <a:srgbClr val="FF0000"/>
                </a:solidFill>
              </a:rPr>
              <a:t>С 2 до 3 лет</a:t>
            </a:r>
          </a:p>
        </p:txBody>
      </p:sp>
      <p:sp>
        <p:nvSpPr>
          <p:cNvPr id="3" name="Объект 2"/>
          <p:cNvSpPr>
            <a:spLocks noGrp="1"/>
          </p:cNvSpPr>
          <p:nvPr>
            <p:ph sz="quarter" idx="1"/>
          </p:nvPr>
        </p:nvSpPr>
        <p:spPr>
          <a:xfrm>
            <a:off x="107504" y="692696"/>
            <a:ext cx="8640960" cy="5988496"/>
          </a:xfrm>
        </p:spPr>
        <p:txBody>
          <a:bodyPr/>
          <a:lstStyle/>
          <a:p>
            <a:r>
              <a:rPr lang="ru-RU" sz="1800" b="1" u="sng" dirty="0" smtClean="0">
                <a:solidFill>
                  <a:srgbClr val="FF0000"/>
                </a:solidFill>
              </a:rPr>
              <a:t>Содержание:</a:t>
            </a:r>
          </a:p>
          <a:p>
            <a:pPr marL="0" indent="0">
              <a:buNone/>
            </a:pPr>
            <a:r>
              <a:rPr lang="ru-RU" sz="1800" dirty="0" smtClean="0"/>
              <a:t>Энергичные </a:t>
            </a:r>
            <a:r>
              <a:rPr lang="ru-RU" sz="1800" dirty="0"/>
              <a:t>движения кистями рук (месим тесто, забиваем гвоздик).</a:t>
            </a:r>
          </a:p>
          <a:p>
            <a:pPr marL="0" indent="0">
              <a:buNone/>
            </a:pPr>
            <a:r>
              <a:rPr lang="ru-RU" sz="1800" dirty="0"/>
              <a:t>Знакомим с пальчиками: </a:t>
            </a:r>
          </a:p>
          <a:p>
            <a:pPr marL="0" indent="0">
              <a:buNone/>
            </a:pPr>
            <a:r>
              <a:rPr lang="ru-RU" sz="1800" dirty="0"/>
              <a:t>составление простых фигур из пальцев и ладоней (колечко, ковшик);</a:t>
            </a:r>
          </a:p>
          <a:p>
            <a:pPr marL="0" indent="0">
              <a:buNone/>
            </a:pPr>
            <a:r>
              <a:rPr lang="ru-RU" sz="1800" dirty="0" smtClean="0"/>
              <a:t>простые фигуры из пальчиков одной руки (зайчик, коза);</a:t>
            </a:r>
          </a:p>
          <a:p>
            <a:pPr marL="0" indent="0">
              <a:buNone/>
            </a:pPr>
            <a:r>
              <a:rPr lang="ru-RU" sz="1800" dirty="0" smtClean="0"/>
              <a:t>согласованные </a:t>
            </a:r>
            <a:r>
              <a:rPr lang="ru-RU" sz="1800" dirty="0"/>
              <a:t>действия двумя руками (домик, ворота)</a:t>
            </a:r>
          </a:p>
          <a:p>
            <a:r>
              <a:rPr lang="ru-RU" sz="2000" b="1" u="sng" dirty="0" smtClean="0">
                <a:solidFill>
                  <a:srgbClr val="FF0000"/>
                </a:solidFill>
              </a:rPr>
              <a:t>Технология: </a:t>
            </a:r>
          </a:p>
          <a:p>
            <a:pPr marL="0" indent="0">
              <a:buNone/>
            </a:pPr>
            <a:r>
              <a:rPr lang="ru-RU" sz="1800" dirty="0" smtClean="0"/>
              <a:t>С </a:t>
            </a:r>
            <a:r>
              <a:rPr lang="ru-RU" sz="1800" dirty="0"/>
              <a:t>ребёнком рассматривается фигурка животного или его иллюстрация, отмечаются его характерные особенности. Взрослый даёт образец положения пальцев. При необходимости помогает ребёнку, побуждает к звукоподражанию</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78044" y="4437112"/>
            <a:ext cx="312234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4437112"/>
            <a:ext cx="338437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945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432048"/>
          </a:xfrm>
        </p:spPr>
        <p:txBody>
          <a:bodyPr>
            <a:normAutofit fontScale="90000"/>
          </a:bodyPr>
          <a:lstStyle/>
          <a:p>
            <a:pPr algn="ctr"/>
            <a:r>
              <a:rPr lang="ru-RU" sz="2800" b="1" dirty="0">
                <a:solidFill>
                  <a:srgbClr val="FF0000"/>
                </a:solidFill>
              </a:rPr>
              <a:t>С 3 до 4 лет</a:t>
            </a:r>
          </a:p>
        </p:txBody>
      </p:sp>
      <p:sp>
        <p:nvSpPr>
          <p:cNvPr id="3" name="Объект 2"/>
          <p:cNvSpPr>
            <a:spLocks noGrp="1"/>
          </p:cNvSpPr>
          <p:nvPr>
            <p:ph sz="quarter" idx="1"/>
          </p:nvPr>
        </p:nvSpPr>
        <p:spPr>
          <a:xfrm>
            <a:off x="251520" y="548680"/>
            <a:ext cx="8424936" cy="5925272"/>
          </a:xfrm>
        </p:spPr>
        <p:txBody>
          <a:bodyPr/>
          <a:lstStyle/>
          <a:p>
            <a:r>
              <a:rPr lang="ru-RU" sz="1800" b="1" u="sng" dirty="0" smtClean="0">
                <a:solidFill>
                  <a:srgbClr val="FF0000"/>
                </a:solidFill>
              </a:rPr>
              <a:t>Содержание:</a:t>
            </a:r>
          </a:p>
          <a:p>
            <a:pPr marL="0" indent="0">
              <a:buNone/>
            </a:pPr>
            <a:r>
              <a:rPr lang="ru-RU" sz="1800" dirty="0" smtClean="0"/>
              <a:t>Дети </a:t>
            </a:r>
            <a:r>
              <a:rPr lang="ru-RU" sz="1800" dirty="0"/>
              <a:t>выполняют фигуру животного сначала одной рукой, а затем другой, потом двумя руками вместе.</a:t>
            </a:r>
          </a:p>
          <a:p>
            <a:pPr marL="0" indent="0">
              <a:buNone/>
            </a:pPr>
            <a:r>
              <a:rPr lang="ru-RU" sz="1800" dirty="0"/>
              <a:t>Затем разучивается вторая фигура по этому же принципу.</a:t>
            </a:r>
          </a:p>
          <a:p>
            <a:pPr marL="0" indent="0">
              <a:buNone/>
            </a:pPr>
            <a:r>
              <a:rPr lang="ru-RU" sz="1800" dirty="0"/>
              <a:t>Далее дети выполняют одной рукой первую фигуру, другой – вторую, положение рук меняется.</a:t>
            </a:r>
          </a:p>
          <a:p>
            <a:pPr marL="0" indent="0">
              <a:buNone/>
            </a:pPr>
            <a:r>
              <a:rPr lang="ru-RU" sz="1800" dirty="0"/>
              <a:t>Дети учатся сгибать и разгибать пальцы поочерёдно правой и левой рукой</a:t>
            </a:r>
          </a:p>
          <a:p>
            <a:r>
              <a:rPr lang="ru-RU" sz="1800" b="1" u="sng" dirty="0" smtClean="0">
                <a:solidFill>
                  <a:srgbClr val="FF0000"/>
                </a:solidFill>
              </a:rPr>
              <a:t>Технология:</a:t>
            </a:r>
          </a:p>
          <a:p>
            <a:pPr marL="0" indent="0">
              <a:buNone/>
            </a:pPr>
            <a:r>
              <a:rPr lang="ru-RU" sz="1800" dirty="0" smtClean="0"/>
              <a:t>С </a:t>
            </a:r>
            <a:r>
              <a:rPr lang="ru-RU" sz="1800" dirty="0"/>
              <a:t>детьми разучивается стихотворение, </a:t>
            </a:r>
            <a:r>
              <a:rPr lang="ru-RU" sz="1800" dirty="0" err="1"/>
              <a:t>потешка</a:t>
            </a:r>
            <a:r>
              <a:rPr lang="ru-RU" sz="1800" dirty="0"/>
              <a:t> или считалка. Детям предлагают вспомнить, как они показывали животное пальчиками, руками. Затем делается акцент на основное действие героя. При выполнении движения дети должны сохранять пальцы в нужном положении</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4962036"/>
            <a:ext cx="2592288" cy="16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91880" y="4978206"/>
            <a:ext cx="2088232" cy="161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84168" y="4978207"/>
            <a:ext cx="1944216" cy="161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533640"/>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800" b="1" dirty="0">
                <a:solidFill>
                  <a:srgbClr val="FF0000"/>
                </a:solidFill>
              </a:rPr>
              <a:t>С 4 до 5 лет</a:t>
            </a:r>
          </a:p>
        </p:txBody>
      </p:sp>
      <p:sp>
        <p:nvSpPr>
          <p:cNvPr id="3" name="Объект 2"/>
          <p:cNvSpPr>
            <a:spLocks noGrp="1"/>
          </p:cNvSpPr>
          <p:nvPr>
            <p:ph sz="quarter" idx="1"/>
          </p:nvPr>
        </p:nvSpPr>
        <p:spPr>
          <a:xfrm>
            <a:off x="457200" y="1124744"/>
            <a:ext cx="7467600" cy="5349208"/>
          </a:xfrm>
        </p:spPr>
        <p:txBody>
          <a:bodyPr>
            <a:normAutofit/>
          </a:bodyPr>
          <a:lstStyle/>
          <a:p>
            <a:pPr marL="0" indent="0">
              <a:buNone/>
            </a:pPr>
            <a:r>
              <a:rPr lang="ru-RU" sz="1800" b="1" u="sng" dirty="0" smtClean="0">
                <a:solidFill>
                  <a:srgbClr val="FF0000"/>
                </a:solidFill>
              </a:rPr>
              <a:t>Содержание:</a:t>
            </a:r>
          </a:p>
          <a:p>
            <a:pPr marL="0" indent="0">
              <a:buNone/>
            </a:pPr>
            <a:r>
              <a:rPr lang="ru-RU" sz="1800" dirty="0" smtClean="0"/>
              <a:t>Дети </a:t>
            </a:r>
            <a:r>
              <a:rPr lang="ru-RU" sz="1800" dirty="0"/>
              <a:t>выполняют разные фигуры и движения правой и левой рукой.</a:t>
            </a:r>
          </a:p>
          <a:p>
            <a:pPr marL="0" indent="0">
              <a:buNone/>
            </a:pPr>
            <a:r>
              <a:rPr lang="ru-RU" sz="1800" dirty="0"/>
              <a:t>Дети сжимают и разжимают пальцы обеих рук вместе и поочерёдно. Дети составляют фигуру из обеих рук, совмещая пальцы</a:t>
            </a:r>
          </a:p>
          <a:p>
            <a:r>
              <a:rPr lang="ru-RU" sz="1800" b="1" u="sng" dirty="0" smtClean="0">
                <a:solidFill>
                  <a:srgbClr val="FF0000"/>
                </a:solidFill>
              </a:rPr>
              <a:t>Технология:</a:t>
            </a:r>
          </a:p>
          <a:p>
            <a:pPr marL="0" indent="0">
              <a:buNone/>
            </a:pPr>
            <a:r>
              <a:rPr lang="ru-RU" sz="1800" dirty="0" smtClean="0"/>
              <a:t>При </a:t>
            </a:r>
            <a:r>
              <a:rPr lang="ru-RU" sz="1800" dirty="0"/>
              <a:t>выполнении фигуры обращается внимание на правильное положение пальцев, кисти рук</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88024" y="3980763"/>
            <a:ext cx="3312368" cy="247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9592" y="3980763"/>
            <a:ext cx="3240360" cy="247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970524"/>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800" b="1" dirty="0">
                <a:solidFill>
                  <a:srgbClr val="FF0000"/>
                </a:solidFill>
              </a:rPr>
              <a:t>С 5 до 7 лет</a:t>
            </a:r>
          </a:p>
        </p:txBody>
      </p:sp>
      <p:sp>
        <p:nvSpPr>
          <p:cNvPr id="3" name="Объект 2"/>
          <p:cNvSpPr>
            <a:spLocks noGrp="1"/>
          </p:cNvSpPr>
          <p:nvPr>
            <p:ph sz="quarter" idx="1"/>
          </p:nvPr>
        </p:nvSpPr>
        <p:spPr>
          <a:xfrm>
            <a:off x="457200" y="980728"/>
            <a:ext cx="8363272" cy="5493224"/>
          </a:xfrm>
        </p:spPr>
        <p:txBody>
          <a:bodyPr>
            <a:normAutofit/>
          </a:bodyPr>
          <a:lstStyle/>
          <a:p>
            <a:r>
              <a:rPr lang="ru-RU" sz="1800" b="1" u="sng" dirty="0" smtClean="0">
                <a:solidFill>
                  <a:srgbClr val="FF0000"/>
                </a:solidFill>
              </a:rPr>
              <a:t>Содержание:</a:t>
            </a:r>
          </a:p>
          <a:p>
            <a:pPr marL="0" indent="0">
              <a:buNone/>
            </a:pPr>
            <a:r>
              <a:rPr lang="ru-RU" sz="1800" dirty="0" smtClean="0"/>
              <a:t>Дети </a:t>
            </a:r>
            <a:r>
              <a:rPr lang="ru-RU" sz="1800" dirty="0"/>
              <a:t>рассказывают руками стихи, потешки с частой сменой фигур. Совмещают пальцы одной руки поочерёдно (1 – 2, 1 – 3, 1 – 4, 1 – 5). Затем другой рукой обеими руками параллельно.</a:t>
            </a:r>
          </a:p>
          <a:p>
            <a:pPr marL="0" indent="0">
              <a:buNone/>
            </a:pPr>
            <a:r>
              <a:rPr lang="ru-RU" sz="1800" dirty="0"/>
              <a:t>Составляют из пальцев фигурки животных с использованием дополнительных материалов (шарик, платочек, карандаш и т.д.)</a:t>
            </a:r>
          </a:p>
          <a:p>
            <a:pPr marL="0" indent="0">
              <a:buNone/>
            </a:pPr>
            <a:r>
              <a:rPr lang="ru-RU" sz="1800" dirty="0" smtClean="0"/>
              <a:t>  </a:t>
            </a:r>
            <a:r>
              <a:rPr lang="ru-RU" sz="1800" b="1" u="sng" dirty="0" smtClean="0">
                <a:solidFill>
                  <a:srgbClr val="FF0000"/>
                </a:solidFill>
              </a:rPr>
              <a:t>Технология:</a:t>
            </a:r>
          </a:p>
          <a:p>
            <a:pPr marL="0" indent="0">
              <a:buNone/>
            </a:pPr>
            <a:r>
              <a:rPr lang="ru-RU" sz="1800" dirty="0" smtClean="0"/>
              <a:t>Обращать </a:t>
            </a:r>
            <a:r>
              <a:rPr lang="ru-RU" sz="1800" dirty="0"/>
              <a:t>внимание на качество составления фигуры, </a:t>
            </a:r>
            <a:r>
              <a:rPr lang="ru-RU" sz="1800" dirty="0" smtClean="0"/>
              <a:t>координированность </a:t>
            </a:r>
            <a:r>
              <a:rPr lang="ru-RU" sz="1800" dirty="0"/>
              <a:t>движений отдельных пальцев и всей кисти, умение удержать </a:t>
            </a:r>
            <a:r>
              <a:rPr lang="ru-RU" sz="1800" dirty="0" smtClean="0"/>
              <a:t>предмет.</a:t>
            </a:r>
            <a:endParaRPr lang="ru-RU" sz="1800" dirty="0"/>
          </a:p>
          <a:p>
            <a:endParaRPr lang="ru-RU"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6016" y="4133917"/>
            <a:ext cx="345638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1560" y="4118025"/>
            <a:ext cx="3816424" cy="239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28715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ctr"/>
            <a:r>
              <a:rPr lang="ru-RU" b="1" dirty="0">
                <a:solidFill>
                  <a:srgbClr val="00B050"/>
                </a:solidFill>
              </a:rPr>
              <a:t>Группы пальчиковых игр</a:t>
            </a:r>
          </a:p>
        </p:txBody>
      </p:sp>
      <p:sp>
        <p:nvSpPr>
          <p:cNvPr id="3" name="Объект 2"/>
          <p:cNvSpPr>
            <a:spLocks noGrp="1"/>
          </p:cNvSpPr>
          <p:nvPr>
            <p:ph sz="quarter" idx="1"/>
          </p:nvPr>
        </p:nvSpPr>
        <p:spPr>
          <a:xfrm>
            <a:off x="457200" y="980728"/>
            <a:ext cx="8147248" cy="5493224"/>
          </a:xfrm>
        </p:spPr>
        <p:txBody>
          <a:bodyPr>
            <a:normAutofit/>
          </a:bodyPr>
          <a:lstStyle/>
          <a:p>
            <a:pPr marL="0" indent="0" algn="ctr">
              <a:buNone/>
            </a:pPr>
            <a:r>
              <a:rPr lang="ru-RU" b="1" dirty="0" smtClean="0">
                <a:solidFill>
                  <a:srgbClr val="7030A0"/>
                </a:solidFill>
              </a:rPr>
              <a:t>1. Игры </a:t>
            </a:r>
            <a:r>
              <a:rPr lang="ru-RU" b="1" dirty="0">
                <a:solidFill>
                  <a:srgbClr val="7030A0"/>
                </a:solidFill>
              </a:rPr>
              <a:t>– манипуляции.</a:t>
            </a:r>
          </a:p>
          <a:p>
            <a:pPr marL="0" indent="0">
              <a:buNone/>
            </a:pPr>
            <a:r>
              <a:rPr lang="ru-RU" sz="2000" dirty="0"/>
              <a:t>«Ладушки-ладушки…», «Сорока-белобока…» - указательным пальцем осуществляют круговые движения.</a:t>
            </a:r>
          </a:p>
          <a:p>
            <a:pPr marL="0" indent="0">
              <a:buNone/>
            </a:pPr>
            <a:r>
              <a:rPr lang="ru-RU" sz="2000" dirty="0"/>
              <a:t>«Пальчик-мальчик, где ты был?..», «Мы делили апельсин…», «Этот пальчик хочет спать…», «Этот пальчик – дедушка…», «Раз, два, три, четыре, кто живёт в моей квартире?..», «Пальчики пошли гулять…» - ребёнок поочерёдно загибает каждый пальчик. Эти упражнения он может выполнять самостоятельно или с помощью взрослого. Они развивают воображение: в каждом пальчике ребёнок видит тот или иной образ.</a:t>
            </a:r>
          </a:p>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3608" y="4437111"/>
            <a:ext cx="3456384" cy="23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32040" y="4437112"/>
            <a:ext cx="3240360" cy="23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0732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467600" cy="576064"/>
          </a:xfrm>
        </p:spPr>
        <p:txBody>
          <a:bodyPr>
            <a:normAutofit fontScale="90000"/>
          </a:bodyPr>
          <a:lstStyle/>
          <a:p>
            <a:pPr algn="ctr"/>
            <a:r>
              <a:rPr lang="ru-RU" sz="2400" b="1" dirty="0">
                <a:solidFill>
                  <a:srgbClr val="7030A0"/>
                </a:solidFill>
              </a:rPr>
              <a:t>2</a:t>
            </a:r>
            <a:r>
              <a:rPr lang="ru-RU" b="1" dirty="0">
                <a:solidFill>
                  <a:srgbClr val="7030A0"/>
                </a:solidFill>
              </a:rPr>
              <a:t>. Сюжетные пальчиковые упражнения</a:t>
            </a:r>
            <a:r>
              <a:rPr lang="ru-RU" dirty="0"/>
              <a:t>.</a:t>
            </a:r>
          </a:p>
        </p:txBody>
      </p:sp>
      <p:sp>
        <p:nvSpPr>
          <p:cNvPr id="3" name="Объект 2"/>
          <p:cNvSpPr>
            <a:spLocks noGrp="1"/>
          </p:cNvSpPr>
          <p:nvPr>
            <p:ph sz="quarter" idx="1"/>
          </p:nvPr>
        </p:nvSpPr>
        <p:spPr>
          <a:xfrm>
            <a:off x="323528" y="908720"/>
            <a:ext cx="8352928" cy="5472608"/>
          </a:xfrm>
        </p:spPr>
        <p:txBody>
          <a:bodyPr>
            <a:normAutofit/>
          </a:bodyPr>
          <a:lstStyle/>
          <a:p>
            <a:pPr marL="0" indent="0">
              <a:buNone/>
            </a:pPr>
            <a:r>
              <a:rPr lang="ru-RU" sz="2000" dirty="0">
                <a:solidFill>
                  <a:srgbClr val="00B050"/>
                </a:solidFill>
              </a:rPr>
              <a:t>«</a:t>
            </a:r>
            <a:r>
              <a:rPr lang="ru-RU" sz="2000" b="1" dirty="0">
                <a:solidFill>
                  <a:srgbClr val="00B050"/>
                </a:solidFill>
              </a:rPr>
              <a:t>Пальчики здороваются</a:t>
            </a:r>
            <a:r>
              <a:rPr lang="ru-RU" sz="2000" dirty="0">
                <a:solidFill>
                  <a:srgbClr val="00B050"/>
                </a:solidFill>
              </a:rPr>
              <a:t>» </a:t>
            </a:r>
            <a:r>
              <a:rPr lang="ru-RU" sz="2000" dirty="0"/>
              <a:t>- подушечки пальцев соприкасаются с большим пальцем (правой, левой руки, двух одновременно).</a:t>
            </a:r>
          </a:p>
          <a:p>
            <a:pPr marL="0" indent="0">
              <a:buNone/>
            </a:pPr>
            <a:r>
              <a:rPr lang="ru-RU" sz="2000" dirty="0">
                <a:solidFill>
                  <a:srgbClr val="00B050"/>
                </a:solidFill>
              </a:rPr>
              <a:t>«</a:t>
            </a:r>
            <a:r>
              <a:rPr lang="ru-RU" sz="2000" b="1" dirty="0">
                <a:solidFill>
                  <a:srgbClr val="00B050"/>
                </a:solidFill>
              </a:rPr>
              <a:t>Распускается цветок</a:t>
            </a:r>
            <a:r>
              <a:rPr lang="ru-RU" sz="2000" dirty="0">
                <a:solidFill>
                  <a:srgbClr val="00B050"/>
                </a:solidFill>
              </a:rPr>
              <a:t>»</a:t>
            </a:r>
            <a:r>
              <a:rPr lang="ru-RU" sz="2000" dirty="0"/>
              <a:t> - из сжатого кулака поочерёдно «появляются» пальцы.</a:t>
            </a:r>
          </a:p>
          <a:p>
            <a:pPr marL="0" indent="0">
              <a:buNone/>
            </a:pPr>
            <a:r>
              <a:rPr lang="ru-RU" sz="2000" b="1" dirty="0">
                <a:solidFill>
                  <a:srgbClr val="00B050"/>
                </a:solidFill>
              </a:rPr>
              <a:t>«Грабли»</a:t>
            </a:r>
            <a:r>
              <a:rPr lang="ru-RU" sz="2000" dirty="0"/>
              <a:t> - ладони на себя, пальцы переплетаются между собой.</a:t>
            </a:r>
          </a:p>
          <a:p>
            <a:pPr marL="0" indent="0">
              <a:buNone/>
            </a:pPr>
            <a:r>
              <a:rPr lang="ru-RU" sz="2000" b="1" dirty="0">
                <a:solidFill>
                  <a:srgbClr val="00B050"/>
                </a:solidFill>
              </a:rPr>
              <a:t>«Ёлка»</a:t>
            </a:r>
            <a:r>
              <a:rPr lang="ru-RU" sz="2000" dirty="0"/>
              <a:t> - ладони от себя, пальцы в «замок» (ладони под углом друг к другу). Пальцы выставляют вперёд, локти к корпусу не прижимаются.</a:t>
            </a:r>
          </a:p>
          <a:p>
            <a:pPr marL="0" indent="0">
              <a:buNone/>
            </a:pPr>
            <a:r>
              <a:rPr lang="ru-RU" sz="2000" dirty="0"/>
              <a:t>К этой группе относятся также упражнения, которые позволяют детям изображать предметы транспорта и мебели, диких и домашних животных, птиц, насекомых, деревьев.</a:t>
            </a:r>
          </a:p>
          <a:p>
            <a:endParaRPr lang="ru-RU"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40152" y="4725143"/>
            <a:ext cx="2232247" cy="1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5857" y="4725144"/>
            <a:ext cx="2448272" cy="1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536" y="4725144"/>
            <a:ext cx="2592288" cy="18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658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dirty="0">
                <a:solidFill>
                  <a:srgbClr val="7030A0"/>
                </a:solidFill>
              </a:rPr>
              <a:t>3. Пальчиковые упражнения в сочетании со звуковой гимнастикой</a:t>
            </a:r>
            <a:r>
              <a:rPr lang="ru-RU" dirty="0"/>
              <a:t>.</a:t>
            </a:r>
          </a:p>
        </p:txBody>
      </p:sp>
      <p:sp>
        <p:nvSpPr>
          <p:cNvPr id="3" name="Объект 2"/>
          <p:cNvSpPr>
            <a:spLocks noGrp="1"/>
          </p:cNvSpPr>
          <p:nvPr>
            <p:ph sz="quarter" idx="1"/>
          </p:nvPr>
        </p:nvSpPr>
        <p:spPr/>
        <p:txBody>
          <a:bodyPr/>
          <a:lstStyle/>
          <a:p>
            <a:r>
              <a:rPr lang="ru-RU" dirty="0"/>
              <a:t>Ребёнок может поочерёдно соединять пальцы каждой руки друг с другом, или выпрямлять по очереди каждый палец, или сжимать пальцы в кулак и разжимать и в это время произносить звуки: б-п, д-т, к-г.</a:t>
            </a:r>
          </a:p>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83768" y="3645024"/>
            <a:ext cx="43924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31751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ctr"/>
            <a:r>
              <a:rPr lang="ru-RU" sz="2800" b="1" dirty="0" smtClean="0">
                <a:solidFill>
                  <a:srgbClr val="FF0000"/>
                </a:solidFill>
              </a:rPr>
              <a:t>Развитие интеллекта старших дошкольников методами </a:t>
            </a:r>
            <a:r>
              <a:rPr lang="ru-RU" sz="2800" b="1" dirty="0" err="1" smtClean="0">
                <a:solidFill>
                  <a:srgbClr val="FF0000"/>
                </a:solidFill>
              </a:rPr>
              <a:t>кинезиологии</a:t>
            </a:r>
            <a:endParaRPr lang="ru-RU" sz="2800" b="1" dirty="0">
              <a:solidFill>
                <a:srgbClr val="FF0000"/>
              </a:solidFill>
            </a:endParaRPr>
          </a:p>
        </p:txBody>
      </p:sp>
      <p:sp>
        <p:nvSpPr>
          <p:cNvPr id="3" name="Объект 2"/>
          <p:cNvSpPr>
            <a:spLocks noGrp="1"/>
          </p:cNvSpPr>
          <p:nvPr>
            <p:ph sz="quarter" idx="1"/>
          </p:nvPr>
        </p:nvSpPr>
        <p:spPr>
          <a:xfrm>
            <a:off x="179512" y="1124744"/>
            <a:ext cx="8640960" cy="5349208"/>
          </a:xfrm>
        </p:spPr>
        <p:txBody>
          <a:bodyPr>
            <a:normAutofit fontScale="92500" lnSpcReduction="20000"/>
          </a:bodyPr>
          <a:lstStyle/>
          <a:p>
            <a:r>
              <a:rPr lang="ru-RU" sz="1800" b="1" dirty="0" smtClean="0"/>
              <a:t>Кинезиология – наука о развитии головного мозга через движение. Существует</a:t>
            </a:r>
            <a:r>
              <a:rPr lang="ru-RU" dirty="0" smtClean="0"/>
              <a:t> </a:t>
            </a:r>
            <a:r>
              <a:rPr lang="ru-RU" sz="1800" b="1" dirty="0" smtClean="0"/>
              <a:t>2000 лет, ею пользовались Гиппократ и Аристотель. Единство мозга складывается из деятельности двух его полушарий, тесно связанных между собой системой нервных волокон. </a:t>
            </a:r>
          </a:p>
          <a:p>
            <a:r>
              <a:rPr lang="ru-RU" sz="1800" b="1" dirty="0" smtClean="0"/>
              <a:t>Развитие межполушарного взаимодействия является основой развития интеллекта. Это взаимодействие развивают при помощи комплекса специальных кинезиологических упражнений. </a:t>
            </a:r>
          </a:p>
          <a:p>
            <a:r>
              <a:rPr lang="ru-RU" sz="1800" dirty="0" smtClean="0"/>
              <a:t>Для  стимуляции интеллектуального развития применяют упражнения. Работы Бехтерева и Сеченова доказали влияние манипуляций рук на функции высшей нервной деятельности, развитие речи. Следовательно, развивающая работа должна быть направлена от движения к мышлению, а не наоборот. Часто родители и педагоги заменяют психологическое развитие ребенка информационным. Изучая математику, языки и т.д.  Может произойти ранняя  и неправомерная стимуляция развития левого полушария в ущерб правому – образному. Буквы, цифры, схемы вытесняют образы, подавляют образное мышление. Преждевременное обучение ребёнка недопустимо, так как в результате может быть сформирована минимальная мозговая дисфункция ММД (один участок мозга развивается быстрее за счёт другого). Это приводит в дальнейшем к неуспеваемости, плохой памяти, рассеянному вниманию, проблемам в эмоциональной сфере, провоцируют невроз. </a:t>
            </a:r>
          </a:p>
          <a:p>
            <a:r>
              <a:rPr lang="ru-RU" sz="1800" b="1" dirty="0" smtClean="0">
                <a:solidFill>
                  <a:srgbClr val="FF0000"/>
                </a:solidFill>
              </a:rPr>
              <a:t>В возрасте до 6 лет должно доминировать образное мышление!</a:t>
            </a:r>
            <a:endParaRPr lang="ru-RU" sz="1800" b="1" dirty="0">
              <a:solidFill>
                <a:srgbClr val="FF0000"/>
              </a:solidFill>
            </a:endParaRPr>
          </a:p>
        </p:txBody>
      </p:sp>
    </p:spTree>
    <p:extLst>
      <p:ext uri="{BB962C8B-B14F-4D97-AF65-F5344CB8AC3E}">
        <p14:creationId xmlns:p14="http://schemas.microsoft.com/office/powerpoint/2010/main" val="359087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3998" y="908720"/>
            <a:ext cx="45719" cy="45719"/>
          </a:xfrm>
        </p:spPr>
        <p:txBody>
          <a:bodyPr>
            <a:normAutofit fontScale="90000"/>
          </a:bodyPr>
          <a:lstStyle/>
          <a:p>
            <a:endParaRPr lang="ru-RU" sz="2800" b="1" dirty="0">
              <a:solidFill>
                <a:srgbClr val="0070C0"/>
              </a:solidFill>
            </a:endParaRPr>
          </a:p>
        </p:txBody>
      </p:sp>
      <p:sp>
        <p:nvSpPr>
          <p:cNvPr id="3" name="Объект 2"/>
          <p:cNvSpPr>
            <a:spLocks noGrp="1"/>
          </p:cNvSpPr>
          <p:nvPr>
            <p:ph sz="quarter" idx="1"/>
          </p:nvPr>
        </p:nvSpPr>
        <p:spPr>
          <a:xfrm>
            <a:off x="395536" y="476672"/>
            <a:ext cx="7467600" cy="5760640"/>
          </a:xfrm>
        </p:spPr>
        <p:txBody>
          <a:bodyPr>
            <a:normAutofit/>
          </a:bodyPr>
          <a:lstStyle/>
          <a:p>
            <a:pPr marL="0" indent="0">
              <a:buNone/>
            </a:pPr>
            <a:r>
              <a:rPr lang="ru-RU" sz="1800" b="1" dirty="0" smtClean="0">
                <a:solidFill>
                  <a:srgbClr val="0070C0"/>
                </a:solidFill>
              </a:rPr>
              <a:t>В.А.Сухомлинский:</a:t>
            </a:r>
            <a:r>
              <a:rPr lang="ru-RU" sz="1800" dirty="0" smtClean="0">
                <a:solidFill>
                  <a:srgbClr val="0070C0"/>
                </a:solidFill>
              </a:rPr>
              <a:t> </a:t>
            </a:r>
            <a:r>
              <a:rPr lang="ru-RU" sz="1800" dirty="0" smtClean="0"/>
              <a:t>«Ум </a:t>
            </a:r>
            <a:r>
              <a:rPr lang="ru-RU" sz="1800" dirty="0"/>
              <a:t>ребёнка находится на кончиках его пальцев». </a:t>
            </a:r>
            <a:endParaRPr lang="ru-RU" sz="1800" dirty="0" smtClean="0"/>
          </a:p>
          <a:p>
            <a:pPr marL="0" indent="0">
              <a:buNone/>
            </a:pPr>
            <a:r>
              <a:rPr lang="ru-RU" sz="1800" b="1" dirty="0" smtClean="0">
                <a:solidFill>
                  <a:srgbClr val="0070C0"/>
                </a:solidFill>
              </a:rPr>
              <a:t>Аристотель</a:t>
            </a:r>
            <a:r>
              <a:rPr lang="ru-RU" sz="1800" dirty="0" smtClean="0">
                <a:solidFill>
                  <a:srgbClr val="0070C0"/>
                </a:solidFill>
              </a:rPr>
              <a:t>: </a:t>
            </a:r>
            <a:r>
              <a:rPr lang="ru-RU" sz="1800" dirty="0" smtClean="0"/>
              <a:t>«Рука </a:t>
            </a:r>
            <a:r>
              <a:rPr lang="ru-RU" sz="1800" dirty="0"/>
              <a:t>– это инструмент всех инструментов</a:t>
            </a:r>
            <a:r>
              <a:rPr lang="ru-RU" sz="1800" dirty="0" smtClean="0"/>
              <a:t>» </a:t>
            </a:r>
          </a:p>
          <a:p>
            <a:pPr marL="0" indent="0">
              <a:buNone/>
            </a:pPr>
            <a:r>
              <a:rPr lang="ru-RU" sz="1800" b="1" dirty="0" smtClean="0">
                <a:solidFill>
                  <a:srgbClr val="0070C0"/>
                </a:solidFill>
              </a:rPr>
              <a:t>Кант</a:t>
            </a:r>
            <a:r>
              <a:rPr lang="ru-RU" sz="1800" b="1" dirty="0" smtClean="0"/>
              <a:t>:</a:t>
            </a:r>
            <a:r>
              <a:rPr lang="ru-RU" sz="1800" dirty="0" smtClean="0"/>
              <a:t> «Рука </a:t>
            </a:r>
            <a:r>
              <a:rPr lang="ru-RU" sz="1800" dirty="0"/>
              <a:t>– это своего рода внешний мозг</a:t>
            </a:r>
            <a:r>
              <a:rPr lang="ru-RU" sz="1800" dirty="0" smtClean="0"/>
              <a:t>»</a:t>
            </a:r>
          </a:p>
          <a:p>
            <a:pPr marL="0" indent="0">
              <a:buNone/>
            </a:pPr>
            <a:r>
              <a:rPr lang="ru-RU" sz="1800" b="1" dirty="0" smtClean="0">
                <a:solidFill>
                  <a:srgbClr val="0070C0"/>
                </a:solidFill>
              </a:rPr>
              <a:t>Жан-Жак </a:t>
            </a:r>
            <a:r>
              <a:rPr lang="ru-RU" sz="1800" b="1" dirty="0">
                <a:solidFill>
                  <a:srgbClr val="0070C0"/>
                </a:solidFill>
              </a:rPr>
              <a:t>Руссо </a:t>
            </a:r>
            <a:r>
              <a:rPr lang="ru-RU" sz="1800" dirty="0"/>
              <a:t>в своём романе о воспитании «Эмиль» так написал о потребностях маленького ребёнка: «… он хочет всё потрогать, всё взять в руки. Не мешайте ему, это для него совершенно необходимое дело. Так он учится различать тепло и холод, твёрдость и мягкость, тяжесть, размер и форму предметов. О свойствах окружающих его вещей ребёнок узнаёт, сравнивая то, что видит, с ощущениями, которые получает от своих рук</a:t>
            </a:r>
            <a:r>
              <a:rPr lang="ru-RU" sz="1800" dirty="0" smtClean="0"/>
              <a:t>…».</a:t>
            </a:r>
            <a:endParaRPr lang="ru-RU" sz="20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23928" y="3861048"/>
            <a:ext cx="396044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41575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467600" cy="792088"/>
          </a:xfrm>
        </p:spPr>
        <p:txBody>
          <a:bodyPr>
            <a:normAutofit fontScale="90000"/>
          </a:bodyPr>
          <a:lstStyle/>
          <a:p>
            <a:pPr algn="ctr"/>
            <a:r>
              <a:rPr lang="ru-RU" sz="2400" b="1" dirty="0">
                <a:solidFill>
                  <a:srgbClr val="7030A0"/>
                </a:solidFill>
              </a:rPr>
              <a:t>4. Пальчиковые </a:t>
            </a:r>
            <a:r>
              <a:rPr lang="ru-RU" sz="2400" b="1" dirty="0" err="1">
                <a:solidFill>
                  <a:srgbClr val="7030A0"/>
                </a:solidFill>
              </a:rPr>
              <a:t>кинезиологические</a:t>
            </a:r>
            <a:r>
              <a:rPr lang="ru-RU" sz="2400" b="1" dirty="0">
                <a:solidFill>
                  <a:srgbClr val="7030A0"/>
                </a:solidFill>
              </a:rPr>
              <a:t> упражнения («гимнастика мозга»).</a:t>
            </a:r>
          </a:p>
        </p:txBody>
      </p:sp>
      <p:sp>
        <p:nvSpPr>
          <p:cNvPr id="3" name="Объект 2"/>
          <p:cNvSpPr>
            <a:spLocks noGrp="1"/>
          </p:cNvSpPr>
          <p:nvPr>
            <p:ph sz="quarter" idx="1"/>
          </p:nvPr>
        </p:nvSpPr>
        <p:spPr>
          <a:xfrm>
            <a:off x="457200" y="908720"/>
            <a:ext cx="8363272" cy="5565232"/>
          </a:xfrm>
        </p:spPr>
        <p:txBody>
          <a:bodyPr>
            <a:normAutofit/>
          </a:bodyPr>
          <a:lstStyle/>
          <a:p>
            <a:r>
              <a:rPr lang="ru-RU" sz="1600" dirty="0"/>
              <a:t>Предложены И. </a:t>
            </a:r>
            <a:r>
              <a:rPr lang="ru-RU" sz="1600" dirty="0" err="1"/>
              <a:t>Деннисоном</a:t>
            </a:r>
            <a:r>
              <a:rPr lang="ru-RU" sz="1600" dirty="0"/>
              <a:t> и Г. </a:t>
            </a:r>
            <a:r>
              <a:rPr lang="ru-RU" sz="1600" dirty="0" err="1"/>
              <a:t>Деннисоном</a:t>
            </a:r>
            <a:r>
              <a:rPr lang="ru-RU" sz="1600" dirty="0"/>
              <a:t>. С помощью таких упражнений компенсируется работа левого полушария. Их выполнение требует от ребёнка внимания, сосредоточенности.</a:t>
            </a:r>
          </a:p>
          <a:p>
            <a:r>
              <a:rPr lang="ru-RU" sz="1600" b="1" dirty="0">
                <a:solidFill>
                  <a:srgbClr val="7030A0"/>
                </a:solidFill>
              </a:rPr>
              <a:t>«Колечко»</a:t>
            </a:r>
            <a:r>
              <a:rPr lang="ru-RU" sz="1600" dirty="0"/>
              <a:t> - поочерёдно перебирать пальцы рук, соединяя в кольцо с каждым пальцем последовательно указательный, средний и т.д.</a:t>
            </a:r>
          </a:p>
          <a:p>
            <a:r>
              <a:rPr lang="ru-RU" sz="1600" b="1" dirty="0">
                <a:solidFill>
                  <a:srgbClr val="7030A0"/>
                </a:solidFill>
              </a:rPr>
              <a:t>«Кулак – ребро – ладонь»</a:t>
            </a:r>
            <a:r>
              <a:rPr lang="ru-RU" sz="1600" dirty="0"/>
              <a:t> - последовательно менять три положения: сжатая в кулак ладонь, ладонь ребром на плоскости стола (сначала правой рукой, потом левой, затем двумя руками вместе).</a:t>
            </a:r>
          </a:p>
          <a:p>
            <a:r>
              <a:rPr lang="ru-RU" sz="1600" b="1" dirty="0">
                <a:solidFill>
                  <a:srgbClr val="7030A0"/>
                </a:solidFill>
              </a:rPr>
              <a:t>«Ухо – нос» </a:t>
            </a:r>
            <a:r>
              <a:rPr lang="ru-RU" sz="1600" dirty="0"/>
              <a:t>- левой рукой взяться за кончик носа, правой – за противоположное ухо, затем одновременно опустить руки и поменять их положение.</a:t>
            </a:r>
          </a:p>
          <a:p>
            <a:r>
              <a:rPr lang="ru-RU" sz="1600" b="1" dirty="0">
                <a:solidFill>
                  <a:srgbClr val="7030A0"/>
                </a:solidFill>
              </a:rPr>
              <a:t> «Симметричные рисунки»</a:t>
            </a:r>
            <a:r>
              <a:rPr lang="ru-RU" sz="1600" dirty="0"/>
              <a:t> - рисовать в воздухе обеими руками зеркально симметричные рисунки (начинать лучше с круглого предмета: яблоко, арбуз и т.д. Главное, чтобы ребёнок смотрел во время «рисования» на свою руку).</a:t>
            </a:r>
          </a:p>
          <a:p>
            <a:r>
              <a:rPr lang="ru-RU" sz="1600" b="1" dirty="0">
                <a:solidFill>
                  <a:srgbClr val="7030A0"/>
                </a:solidFill>
              </a:rPr>
              <a:t>«Горизонтальная восьмёрка» </a:t>
            </a:r>
            <a:r>
              <a:rPr lang="ru-RU" sz="1600" dirty="0"/>
              <a:t>- нарисовать в воздухе в горизонтальной плоскости цифру восемь три раза – сначала одной рукой, потом другой, затем обеими руками.</a:t>
            </a:r>
          </a:p>
          <a:p>
            <a:r>
              <a:rPr lang="ru-RU" sz="1600" dirty="0" smtClean="0"/>
              <a:t>Продолжительность занятий – 10-15 минут.</a:t>
            </a:r>
          </a:p>
          <a:p>
            <a:r>
              <a:rPr lang="ru-RU" sz="1600" dirty="0" smtClean="0"/>
              <a:t>Периодичность-ежедневно.</a:t>
            </a:r>
          </a:p>
          <a:p>
            <a:r>
              <a:rPr lang="ru-RU" sz="1600" dirty="0" smtClean="0"/>
              <a:t>Время – утро, день.</a:t>
            </a:r>
            <a:endParaRPr lang="ru-RU" sz="1600" dirty="0"/>
          </a:p>
        </p:txBody>
      </p:sp>
    </p:spTree>
    <p:extLst>
      <p:ext uri="{BB962C8B-B14F-4D97-AF65-F5344CB8AC3E}">
        <p14:creationId xmlns:p14="http://schemas.microsoft.com/office/powerpoint/2010/main" val="1463098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467600" cy="1080120"/>
          </a:xfrm>
        </p:spPr>
        <p:txBody>
          <a:bodyPr>
            <a:normAutofit fontScale="90000"/>
          </a:bodyPr>
          <a:lstStyle/>
          <a:p>
            <a:pPr algn="ctr"/>
            <a:r>
              <a:rPr lang="ru-RU" dirty="0" smtClean="0"/>
              <a:t/>
            </a:r>
            <a:br>
              <a:rPr lang="ru-RU" dirty="0" smtClean="0"/>
            </a:br>
            <a:r>
              <a:rPr lang="ru-RU" sz="2700" b="1" dirty="0" smtClean="0">
                <a:solidFill>
                  <a:srgbClr val="7030A0"/>
                </a:solidFill>
              </a:rPr>
              <a:t>5</a:t>
            </a:r>
            <a:r>
              <a:rPr lang="ru-RU" sz="2700" b="1" dirty="0">
                <a:solidFill>
                  <a:srgbClr val="7030A0"/>
                </a:solidFill>
              </a:rPr>
              <a:t>. Пальчиковые упражнения в сочетании с самомассажем кистей и пальцев рук.</a:t>
            </a:r>
            <a:br>
              <a:rPr lang="ru-RU" sz="2700" b="1" dirty="0">
                <a:solidFill>
                  <a:srgbClr val="7030A0"/>
                </a:solidFill>
              </a:rPr>
            </a:br>
            <a:endParaRPr lang="ru-RU" sz="2700" b="1" dirty="0">
              <a:solidFill>
                <a:srgbClr val="7030A0"/>
              </a:solidFill>
            </a:endParaRPr>
          </a:p>
        </p:txBody>
      </p:sp>
      <p:sp>
        <p:nvSpPr>
          <p:cNvPr id="3" name="Объект 2"/>
          <p:cNvSpPr>
            <a:spLocks noGrp="1"/>
          </p:cNvSpPr>
          <p:nvPr>
            <p:ph sz="quarter" idx="1"/>
          </p:nvPr>
        </p:nvSpPr>
        <p:spPr>
          <a:xfrm>
            <a:off x="457200" y="836712"/>
            <a:ext cx="8363272" cy="5637240"/>
          </a:xfrm>
        </p:spPr>
        <p:txBody>
          <a:bodyPr>
            <a:normAutofit fontScale="92500" lnSpcReduction="10000"/>
          </a:bodyPr>
          <a:lstStyle/>
          <a:p>
            <a:r>
              <a:rPr lang="ru-RU" sz="1600" dirty="0" smtClean="0"/>
              <a:t>Самомассаж является одним из видов пассивной гимнастики. Оказывает общеукрепляющее действие на мышечную систему. Работоспособность утомлённой мышцы под влиянием массажа восстанавливается быстрее, чем при полном покое. При систематическом проведении массажа улучшаются функции рецепторов, проводящих путей, усиливаются рефлекторные связи коры головного мозга с мышцами и сосудами. В рецепторах возникают импульсы, которые достигая коры головного мозга, оказывают тонизирующее воздействие на ЦНС, в результате чего повышается ее роль в отношении всех систем и органов.</a:t>
            </a:r>
          </a:p>
          <a:p>
            <a:r>
              <a:rPr lang="ru-RU" sz="1600" dirty="0" smtClean="0"/>
              <a:t>В </a:t>
            </a:r>
            <a:r>
              <a:rPr lang="ru-RU" sz="1600" dirty="0"/>
              <a:t>данных упражнениях используются традиционные для массажа движения – </a:t>
            </a:r>
            <a:r>
              <a:rPr lang="ru-RU" sz="1600" dirty="0" smtClean="0"/>
              <a:t>поглаживания, разминание</a:t>
            </a:r>
            <a:r>
              <a:rPr lang="ru-RU" sz="1600" dirty="0"/>
              <a:t>, растирание, надавливание, пощипывание (от периферии к центру).</a:t>
            </a:r>
          </a:p>
          <a:p>
            <a:r>
              <a:rPr lang="ru-RU" sz="1600" b="1" dirty="0">
                <a:solidFill>
                  <a:srgbClr val="00B0F0"/>
                </a:solidFill>
              </a:rPr>
              <a:t>«Помоем руки под горячей струёй воды»</a:t>
            </a:r>
            <a:r>
              <a:rPr lang="ru-RU" sz="1600" dirty="0"/>
              <a:t> - движение, как при мытье рук.</a:t>
            </a:r>
          </a:p>
          <a:p>
            <a:r>
              <a:rPr lang="ru-RU" sz="1600" b="1" dirty="0">
                <a:solidFill>
                  <a:srgbClr val="00B0F0"/>
                </a:solidFill>
              </a:rPr>
              <a:t>«Надеваем перчатки» </a:t>
            </a:r>
            <a:r>
              <a:rPr lang="ru-RU" sz="1600" dirty="0"/>
              <a:t>- большим и указательным пальцами правой и левой руки растираем каждый палец левой руки, начиная с мизинца, сверху вниз. В конце растираем ладонь.</a:t>
            </a:r>
          </a:p>
          <a:p>
            <a:r>
              <a:rPr lang="ru-RU" sz="1600" b="1" dirty="0">
                <a:solidFill>
                  <a:srgbClr val="00B0F0"/>
                </a:solidFill>
              </a:rPr>
              <a:t>«Засолка капусты»</a:t>
            </a:r>
            <a:r>
              <a:rPr lang="ru-RU" sz="1600" dirty="0"/>
              <a:t> - движения ребром ладони правой руки о ладонь левой руки: постукивание, пиление. Движения обеих кистей: имитация посыпания солью, сжимание пальцев в кулак.</a:t>
            </a:r>
          </a:p>
          <a:p>
            <a:r>
              <a:rPr lang="ru-RU" sz="1600" b="1" dirty="0">
                <a:solidFill>
                  <a:srgbClr val="00B0F0"/>
                </a:solidFill>
              </a:rPr>
              <a:t>«Согреем руки»</a:t>
            </a:r>
            <a:r>
              <a:rPr lang="ru-RU" sz="1600" dirty="0"/>
              <a:t> - движения, как при растирании рук.</a:t>
            </a:r>
          </a:p>
          <a:p>
            <a:r>
              <a:rPr lang="ru-RU" sz="1600" b="1" dirty="0">
                <a:solidFill>
                  <a:srgbClr val="00B0F0"/>
                </a:solidFill>
              </a:rPr>
              <a:t>«Молоточек»</a:t>
            </a:r>
            <a:r>
              <a:rPr lang="ru-RU" sz="1600" dirty="0"/>
              <a:t> - фалангами сжатых в кулак пальцев правой руки «забивать» гвозди.</a:t>
            </a:r>
          </a:p>
          <a:p>
            <a:r>
              <a:rPr lang="ru-RU" sz="1600" b="1" dirty="0">
                <a:solidFill>
                  <a:srgbClr val="00B0F0"/>
                </a:solidFill>
              </a:rPr>
              <a:t>«Гуси щиплют травку» </a:t>
            </a:r>
            <a:r>
              <a:rPr lang="ru-RU" sz="1600" dirty="0"/>
              <a:t>- пальцы правой руки пощипывают кисть левой.</a:t>
            </a:r>
          </a:p>
          <a:p>
            <a:r>
              <a:rPr lang="ru-RU" sz="1600" dirty="0"/>
              <a:t>Для более эффективного самомассажа кисти рук  используются грецкий орех, каштан, шестигранный карандаш, массажный мячик.</a:t>
            </a:r>
          </a:p>
          <a:p>
            <a:endParaRPr lang="ru-RU" dirty="0"/>
          </a:p>
        </p:txBody>
      </p:sp>
    </p:spTree>
    <p:extLst>
      <p:ext uri="{BB962C8B-B14F-4D97-AF65-F5344CB8AC3E}">
        <p14:creationId xmlns:p14="http://schemas.microsoft.com/office/powerpoint/2010/main" val="1815419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288032"/>
          </a:xfrm>
        </p:spPr>
        <p:txBody>
          <a:bodyPr>
            <a:normAutofit fontScale="90000"/>
          </a:bodyPr>
          <a:lstStyle/>
          <a:p>
            <a:pPr algn="ctr"/>
            <a:r>
              <a:rPr lang="ru-RU" sz="2400" b="1" dirty="0" smtClean="0">
                <a:solidFill>
                  <a:srgbClr val="7030A0"/>
                </a:solidFill>
              </a:rPr>
              <a:t>6. </a:t>
            </a:r>
            <a:r>
              <a:rPr lang="ru-RU" sz="2400" b="1" dirty="0" err="1" smtClean="0">
                <a:solidFill>
                  <a:srgbClr val="7030A0"/>
                </a:solidFill>
              </a:rPr>
              <a:t>Психогимнастические</a:t>
            </a:r>
            <a:r>
              <a:rPr lang="ru-RU" sz="2400" b="1" dirty="0" smtClean="0">
                <a:solidFill>
                  <a:srgbClr val="7030A0"/>
                </a:solidFill>
              </a:rPr>
              <a:t> упражнения</a:t>
            </a:r>
            <a:endParaRPr lang="ru-RU" sz="2400" b="1" dirty="0">
              <a:solidFill>
                <a:srgbClr val="7030A0"/>
              </a:solidFill>
            </a:endParaRPr>
          </a:p>
        </p:txBody>
      </p:sp>
      <p:sp>
        <p:nvSpPr>
          <p:cNvPr id="3" name="Объект 2"/>
          <p:cNvSpPr>
            <a:spLocks noGrp="1"/>
          </p:cNvSpPr>
          <p:nvPr>
            <p:ph sz="quarter" idx="1"/>
          </p:nvPr>
        </p:nvSpPr>
        <p:spPr>
          <a:xfrm>
            <a:off x="179512" y="476672"/>
            <a:ext cx="8496944" cy="5997280"/>
          </a:xfrm>
        </p:spPr>
        <p:txBody>
          <a:bodyPr>
            <a:normAutofit lnSpcReduction="10000"/>
          </a:bodyPr>
          <a:lstStyle/>
          <a:p>
            <a:r>
              <a:rPr lang="ru-RU" sz="1600" dirty="0" smtClean="0"/>
              <a:t>Данная серия упражнений – систематизированное целенаправленное развитие психики ребенка посредством специальных упражнений по трем находящимся в неразрывном единстве путям  Первый путь – изменение степени сложности от занятия к занятию, второй – поочередный перенос воздействия с одного психического процесса на другой, третий – поэтапное выполнение действий на громко речевом уровне. </a:t>
            </a:r>
          </a:p>
          <a:p>
            <a:r>
              <a:rPr lang="ru-RU" sz="1600" b="1" dirty="0" smtClean="0">
                <a:solidFill>
                  <a:srgbClr val="7030A0"/>
                </a:solidFill>
              </a:rPr>
              <a:t>«Считалочка- </a:t>
            </a:r>
            <a:r>
              <a:rPr lang="ru-RU" sz="1600" b="1" dirty="0" err="1" smtClean="0">
                <a:solidFill>
                  <a:srgbClr val="7030A0"/>
                </a:solidFill>
              </a:rPr>
              <a:t>бормоталочка</a:t>
            </a:r>
            <a:r>
              <a:rPr lang="ru-RU" sz="1600" b="1" dirty="0" smtClean="0">
                <a:solidFill>
                  <a:srgbClr val="7030A0"/>
                </a:solidFill>
              </a:rPr>
              <a:t>»</a:t>
            </a:r>
          </a:p>
          <a:p>
            <a:r>
              <a:rPr lang="ru-RU" sz="1600" dirty="0" smtClean="0"/>
              <a:t>Попросите ребёнка выучить фразу «Идет бычок качается". В первый раз он произносит вслух все три слова, во второй раз он произносит вслух два слова «Идет бычок», а слово «Качается» произносит про себя, хлопая при этом одни раз в ладоши. В третий раз вслух он произносит только слово «Идет», а слова «Бычок качается» произносит про себя, сопровождая каждое слово хлопком в ладоши. В четвёртый раз все три слова необходимо произнести про себя, заменяя их тремя хлопками. </a:t>
            </a:r>
          </a:p>
          <a:p>
            <a:r>
              <a:rPr lang="ru-RU" sz="1600" dirty="0" smtClean="0"/>
              <a:t>Это выглядит так:</a:t>
            </a:r>
          </a:p>
          <a:p>
            <a:r>
              <a:rPr lang="ru-RU" sz="1600" dirty="0" smtClean="0"/>
              <a:t>1. Идет-бычок-качается</a:t>
            </a:r>
          </a:p>
          <a:p>
            <a:r>
              <a:rPr lang="ru-RU" sz="1600" dirty="0" smtClean="0"/>
              <a:t>2. Идет – бычок- (хлопок)</a:t>
            </a:r>
          </a:p>
          <a:p>
            <a:r>
              <a:rPr lang="ru-RU" sz="1600" dirty="0" smtClean="0"/>
              <a:t>3. Идет – хлопок-хлопок.</a:t>
            </a:r>
          </a:p>
          <a:p>
            <a:r>
              <a:rPr lang="ru-RU" sz="1600" dirty="0" smtClean="0"/>
              <a:t>4. Хлопок-хлопок-хлопок.</a:t>
            </a:r>
          </a:p>
          <a:p>
            <a:r>
              <a:rPr lang="ru-RU" sz="1600" dirty="0" smtClean="0"/>
              <a:t>(Ехал </a:t>
            </a:r>
            <a:r>
              <a:rPr lang="ru-RU" sz="1600" dirty="0"/>
              <a:t>Г</a:t>
            </a:r>
            <a:r>
              <a:rPr lang="ru-RU" sz="1600" dirty="0" smtClean="0"/>
              <a:t>река через реку; Золотое решето черных домиков полно; Подарил утенку ежик пару кожаных сапожек; Вышел месяц из тумана вынул ножик из кармана; </a:t>
            </a:r>
            <a:r>
              <a:rPr lang="ru-RU" sz="1600" dirty="0"/>
              <a:t>Р</a:t>
            </a:r>
            <a:r>
              <a:rPr lang="ru-RU" sz="1600" dirty="0" smtClean="0"/>
              <a:t>аз два три четыре пять я опять иду гулять и </a:t>
            </a:r>
            <a:r>
              <a:rPr lang="ru-RU" sz="1600" dirty="0" err="1" smtClean="0"/>
              <a:t>т.д</a:t>
            </a:r>
            <a:r>
              <a:rPr lang="ru-RU" sz="1600" dirty="0" smtClean="0"/>
              <a:t>).</a:t>
            </a:r>
            <a:endParaRPr lang="ru-RU" sz="1600" dirty="0"/>
          </a:p>
        </p:txBody>
      </p:sp>
    </p:spTree>
    <p:extLst>
      <p:ext uri="{BB962C8B-B14F-4D97-AF65-F5344CB8AC3E}">
        <p14:creationId xmlns:p14="http://schemas.microsoft.com/office/powerpoint/2010/main" val="11638755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4463"/>
            <a:ext cx="7467600" cy="404217"/>
          </a:xfrm>
        </p:spPr>
        <p:txBody>
          <a:bodyPr>
            <a:normAutofit fontScale="90000"/>
          </a:bodyPr>
          <a:lstStyle/>
          <a:p>
            <a:pPr algn="ctr"/>
            <a:r>
              <a:rPr lang="ru-RU" sz="2400" b="1" dirty="0">
                <a:solidFill>
                  <a:srgbClr val="7030A0"/>
                </a:solidFill>
              </a:rPr>
              <a:t>7</a:t>
            </a:r>
            <a:r>
              <a:rPr lang="ru-RU" sz="2400" b="1" dirty="0" smtClean="0">
                <a:solidFill>
                  <a:srgbClr val="7030A0"/>
                </a:solidFill>
              </a:rPr>
              <a:t>. </a:t>
            </a:r>
            <a:r>
              <a:rPr lang="ru-RU" sz="2400" b="1" dirty="0">
                <a:solidFill>
                  <a:srgbClr val="7030A0"/>
                </a:solidFill>
              </a:rPr>
              <a:t>Театр в руке.</a:t>
            </a:r>
          </a:p>
        </p:txBody>
      </p:sp>
      <p:sp>
        <p:nvSpPr>
          <p:cNvPr id="3" name="Объект 2"/>
          <p:cNvSpPr>
            <a:spLocks noGrp="1"/>
          </p:cNvSpPr>
          <p:nvPr>
            <p:ph sz="quarter" idx="1"/>
          </p:nvPr>
        </p:nvSpPr>
        <p:spPr>
          <a:xfrm>
            <a:off x="467544" y="476672"/>
            <a:ext cx="7920880" cy="5688632"/>
          </a:xfrm>
        </p:spPr>
        <p:txBody>
          <a:bodyPr>
            <a:normAutofit/>
          </a:bodyPr>
          <a:lstStyle/>
          <a:p>
            <a:r>
              <a:rPr lang="ru-RU" sz="2000" dirty="0"/>
              <a:t>Позволяет повысить общий тонус, развивает внимание и память, снимает психоэмоциональное напряжение.</a:t>
            </a:r>
          </a:p>
          <a:p>
            <a:r>
              <a:rPr lang="ru-RU" sz="2000" b="1" dirty="0">
                <a:solidFill>
                  <a:srgbClr val="0070C0"/>
                </a:solidFill>
              </a:rPr>
              <a:t>«Бабочка»</a:t>
            </a:r>
            <a:r>
              <a:rPr lang="ru-RU" sz="2000" dirty="0"/>
              <a:t> - сжать пальцы в кулак и поочерёдно выпрямлять мизинец, безымянный и средний пальцы, а большой и указательный соединить в кольцо. Выпрямленными пальцами делать быстрые движения («трепетание пальцев»).</a:t>
            </a:r>
          </a:p>
          <a:p>
            <a:r>
              <a:rPr lang="ru-RU" sz="2000" b="1" dirty="0">
                <a:solidFill>
                  <a:srgbClr val="0070C0"/>
                </a:solidFill>
              </a:rPr>
              <a:t>«Сказка»</a:t>
            </a:r>
            <a:r>
              <a:rPr lang="ru-RU" sz="2000" dirty="0"/>
              <a:t> - детям предлагается разыграть сказку, в которой каждый палец – какой-либо персонаж.</a:t>
            </a:r>
          </a:p>
          <a:p>
            <a:r>
              <a:rPr lang="ru-RU" sz="2000" b="1" dirty="0">
                <a:solidFill>
                  <a:srgbClr val="0070C0"/>
                </a:solidFill>
              </a:rPr>
              <a:t>«</a:t>
            </a:r>
            <a:r>
              <a:rPr lang="ru-RU" sz="2000" b="1" dirty="0" err="1">
                <a:solidFill>
                  <a:srgbClr val="0070C0"/>
                </a:solidFill>
              </a:rPr>
              <a:t>Осьминожки</a:t>
            </a:r>
            <a:r>
              <a:rPr lang="ru-RU" sz="2000" b="1" dirty="0">
                <a:solidFill>
                  <a:srgbClr val="0070C0"/>
                </a:solidFill>
              </a:rPr>
              <a:t>»</a:t>
            </a:r>
            <a:r>
              <a:rPr lang="ru-RU" sz="2000" dirty="0"/>
              <a:t> - правая рука, осторожно и по очереди передвигая свои </a:t>
            </a:r>
            <a:r>
              <a:rPr lang="ru-RU" sz="2000" dirty="0" err="1"/>
              <a:t>щупальцы</a:t>
            </a:r>
            <a:r>
              <a:rPr lang="ru-RU" sz="2000" dirty="0"/>
              <a:t>-пальцы, путешествует по морскому дну. Навстречу движется осьминог – левая рука. Увидели друг друга, замерли, а потом стали обследовать морское дно вместе.</a:t>
            </a:r>
          </a:p>
          <a:p>
            <a:endParaRPr lang="ru-RU"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79913" y="4797152"/>
            <a:ext cx="367240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97681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400" b="1" dirty="0" smtClean="0">
                <a:solidFill>
                  <a:srgbClr val="FF0000"/>
                </a:solidFill>
              </a:rPr>
              <a:t>Заключение</a:t>
            </a:r>
            <a:endParaRPr lang="ru-RU" sz="2400" b="1" dirty="0">
              <a:solidFill>
                <a:srgbClr val="FF0000"/>
              </a:solidFill>
            </a:endParaRPr>
          </a:p>
        </p:txBody>
      </p:sp>
      <p:sp>
        <p:nvSpPr>
          <p:cNvPr id="3" name="Объект 2"/>
          <p:cNvSpPr>
            <a:spLocks noGrp="1"/>
          </p:cNvSpPr>
          <p:nvPr>
            <p:ph sz="quarter" idx="1"/>
          </p:nvPr>
        </p:nvSpPr>
        <p:spPr>
          <a:xfrm>
            <a:off x="467544" y="980728"/>
            <a:ext cx="8064896" cy="5449816"/>
          </a:xfrm>
        </p:spPr>
        <p:txBody>
          <a:bodyPr>
            <a:normAutofit lnSpcReduction="10000"/>
          </a:bodyPr>
          <a:lstStyle/>
          <a:p>
            <a:r>
              <a:rPr lang="ru-RU" b="1" dirty="0">
                <a:solidFill>
                  <a:srgbClr val="00B050"/>
                </a:solidFill>
              </a:rPr>
              <a:t>Пальчиковые игры и упражнения </a:t>
            </a:r>
            <a:r>
              <a:rPr lang="ru-RU" dirty="0"/>
              <a:t>– уникальное средство для развития мелкой моторики и речи в их единстве и взаимосвязи. Разучивание текстов с использованием «пальчиковой» гимнастики стимулирует развитие речи, пространственного, наглядно-действенного  мышления, произвольного и непроизвольного внимания, слухового и зрительного восприятия, быстроту реакции и эмоциональную выразительность, способность </a:t>
            </a:r>
            <a:r>
              <a:rPr lang="ru-RU" dirty="0" smtClean="0"/>
              <a:t>сосредотачиваться</a:t>
            </a:r>
            <a:r>
              <a:rPr lang="ru-RU" dirty="0"/>
              <a:t>,</a:t>
            </a:r>
            <a:r>
              <a:rPr lang="ru-RU" dirty="0" smtClean="0"/>
              <a:t> </a:t>
            </a:r>
            <a:r>
              <a:rPr lang="ru-RU" dirty="0"/>
              <a:t>расширяют кругозор и словарный запас детей, дают первоначальные математические представления и экологические знания, обогащают знания детей о собственном теле, создают положительное эмоциональное состояние, воспитывают уверенность в себе</a:t>
            </a:r>
            <a:r>
              <a:rPr lang="ru-RU" dirty="0" smtClean="0"/>
              <a:t>.</a:t>
            </a:r>
            <a:endParaRPr lang="ru-RU" dirty="0"/>
          </a:p>
        </p:txBody>
      </p:sp>
    </p:spTree>
    <p:extLst>
      <p:ext uri="{BB962C8B-B14F-4D97-AF65-F5344CB8AC3E}">
        <p14:creationId xmlns:p14="http://schemas.microsoft.com/office/powerpoint/2010/main" val="1951478958"/>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323528" y="764704"/>
            <a:ext cx="8352928" cy="4752528"/>
          </a:xfrm>
        </p:spPr>
        <p:txBody>
          <a:bodyPr>
            <a:normAutofit/>
          </a:bodyPr>
          <a:lstStyle/>
          <a:p>
            <a:pPr algn="r"/>
            <a:endParaRPr lang="ru-RU" sz="4400" b="1" dirty="0" smtClean="0">
              <a:solidFill>
                <a:srgbClr val="7030A0"/>
              </a:solidFill>
            </a:endParaRPr>
          </a:p>
          <a:p>
            <a:pPr marL="0" indent="0" algn="r">
              <a:buNone/>
            </a:pPr>
            <a:endParaRPr lang="ru-RU" sz="4400" b="1" dirty="0" smtClean="0">
              <a:solidFill>
                <a:srgbClr val="7030A0"/>
              </a:solidFill>
            </a:endParaRPr>
          </a:p>
          <a:p>
            <a:pPr marL="0" indent="0" algn="ctr">
              <a:buNone/>
            </a:pPr>
            <a:r>
              <a:rPr lang="ru-RU" sz="4400" b="1" dirty="0" smtClean="0">
                <a:solidFill>
                  <a:srgbClr val="7030A0"/>
                </a:solidFill>
              </a:rPr>
              <a:t>Спасибо за внимание!</a:t>
            </a:r>
            <a:endParaRPr lang="ru-RU" sz="4400" b="1" dirty="0">
              <a:solidFill>
                <a:srgbClr val="7030A0"/>
              </a:solidFill>
            </a:endParaRPr>
          </a:p>
        </p:txBody>
      </p:sp>
    </p:spTree>
    <p:extLst>
      <p:ext uri="{BB962C8B-B14F-4D97-AF65-F5344CB8AC3E}">
        <p14:creationId xmlns:p14="http://schemas.microsoft.com/office/powerpoint/2010/main" val="423949723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dirty="0" smtClean="0">
                <a:solidFill>
                  <a:srgbClr val="FF0000"/>
                </a:solidFill>
              </a:rPr>
              <a:t>Исследования ученых Института физиологии детей и подростков АПН (М.М.Кольцова, Е.И.Есенина, </a:t>
            </a:r>
            <a:r>
              <a:rPr lang="ru-RU" sz="2000" b="1" dirty="0" err="1" smtClean="0">
                <a:solidFill>
                  <a:srgbClr val="FF0000"/>
                </a:solidFill>
              </a:rPr>
              <a:t>Л.В.Антакова</a:t>
            </a:r>
            <a:r>
              <a:rPr lang="ru-RU" sz="2000" b="1" dirty="0" smtClean="0">
                <a:solidFill>
                  <a:srgbClr val="FF0000"/>
                </a:solidFill>
              </a:rPr>
              <a:t>-Фомина)</a:t>
            </a:r>
            <a:endParaRPr lang="ru-RU" sz="2000" b="1" dirty="0">
              <a:solidFill>
                <a:srgbClr val="FF0000"/>
              </a:solidFill>
            </a:endParaRPr>
          </a:p>
        </p:txBody>
      </p:sp>
      <p:sp>
        <p:nvSpPr>
          <p:cNvPr id="3" name="Объект 2"/>
          <p:cNvSpPr>
            <a:spLocks noGrp="1"/>
          </p:cNvSpPr>
          <p:nvPr>
            <p:ph sz="quarter" idx="1"/>
          </p:nvPr>
        </p:nvSpPr>
        <p:spPr/>
        <p:txBody>
          <a:bodyPr/>
          <a:lstStyle/>
          <a:p>
            <a:r>
              <a:rPr lang="ru-RU" dirty="0" smtClean="0"/>
              <a:t>Учеными подтверждена связь интеллектуального развития и пальцевой моторики. Уровень развития речи находится в прямой зависимости  от степени сформированности тонких движений рук. Для определения уровня развития речи детей первых лет жизни разработан метод: ребенка просят показать один пальчик, два и три. Дети, которым удаются изолированные движения пальцев – говорящие дети. Если движения напряженные, пальцы сгибаются и разгибаются вместе –  это неговорящие дети.</a:t>
            </a:r>
            <a:endParaRPr lang="ru-RU" dirty="0"/>
          </a:p>
        </p:txBody>
      </p:sp>
    </p:spTree>
    <p:extLst>
      <p:ext uri="{BB962C8B-B14F-4D97-AF65-F5344CB8AC3E}">
        <p14:creationId xmlns:p14="http://schemas.microsoft.com/office/powerpoint/2010/main" val="76063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467600" cy="648072"/>
          </a:xfrm>
        </p:spPr>
        <p:txBody>
          <a:bodyPr>
            <a:normAutofit/>
          </a:bodyPr>
          <a:lstStyle/>
          <a:p>
            <a:pPr algn="ctr"/>
            <a:r>
              <a:rPr lang="ru-RU" sz="2000" b="1" i="1" dirty="0" smtClean="0">
                <a:solidFill>
                  <a:srgbClr val="FF0000"/>
                </a:solidFill>
              </a:rPr>
              <a:t>Появление пальчиковых игр</a:t>
            </a:r>
            <a:endParaRPr lang="ru-RU" sz="2000" b="1" i="1" dirty="0">
              <a:solidFill>
                <a:srgbClr val="FF0000"/>
              </a:solidFill>
            </a:endParaRPr>
          </a:p>
        </p:txBody>
      </p:sp>
      <p:sp>
        <p:nvSpPr>
          <p:cNvPr id="3" name="Объект 2"/>
          <p:cNvSpPr>
            <a:spLocks noGrp="1"/>
          </p:cNvSpPr>
          <p:nvPr>
            <p:ph sz="quarter" idx="1"/>
          </p:nvPr>
        </p:nvSpPr>
        <p:spPr>
          <a:xfrm>
            <a:off x="457200" y="1340768"/>
            <a:ext cx="7467600" cy="5133184"/>
          </a:xfrm>
        </p:spPr>
        <p:txBody>
          <a:bodyPr>
            <a:normAutofit/>
          </a:bodyPr>
          <a:lstStyle/>
          <a:p>
            <a:r>
              <a:rPr lang="ru-RU" sz="1800" dirty="0"/>
              <a:t>У самых разных народов пальчиковые игры были распространены издавна. В Китае распространены упражнения с каменными и металлическими шарами. Регулярные занятия с ними улучшают память, деятельность сердечнососудистой и пищеварительной систем, устраняют эмоциональное напряжение, развивают координацию движений, силу </a:t>
            </a:r>
            <a:r>
              <a:rPr lang="ru-RU" sz="1800" dirty="0" smtClean="0"/>
              <a:t>и ловкость </a:t>
            </a:r>
            <a:r>
              <a:rPr lang="ru-RU" sz="1800" dirty="0"/>
              <a:t>рук, поддерживают жизненный тонус</a:t>
            </a:r>
            <a:r>
              <a:rPr lang="ru-RU" sz="1800" dirty="0" smtClean="0"/>
              <a:t>.</a:t>
            </a:r>
          </a:p>
          <a:p>
            <a:r>
              <a:rPr lang="ru-RU" sz="1800" dirty="0" smtClean="0"/>
              <a:t> </a:t>
            </a:r>
            <a:r>
              <a:rPr lang="ru-RU" sz="1800" dirty="0"/>
              <a:t>А в Японии широко используются упражнения для ладоней и пальцев с грецкими орехами. Прекрасное воздействие оказывает перекатывание между ладонями шестигранного карандаша. </a:t>
            </a:r>
            <a:endParaRPr lang="ru-RU" sz="1800" dirty="0" smtClean="0"/>
          </a:p>
          <a:p>
            <a:r>
              <a:rPr lang="ru-RU" sz="1800" dirty="0" smtClean="0"/>
              <a:t>А на Руси  </a:t>
            </a:r>
            <a:r>
              <a:rPr lang="ru-RU" sz="1800" dirty="0"/>
              <a:t>с малолетства </a:t>
            </a:r>
            <a:r>
              <a:rPr lang="ru-RU" sz="1800" dirty="0" smtClean="0"/>
              <a:t>учат </a:t>
            </a:r>
            <a:r>
              <a:rPr lang="ru-RU" sz="1800" dirty="0"/>
              <a:t>играть в «Ладушки», «</a:t>
            </a:r>
            <a:r>
              <a:rPr lang="ru-RU" sz="1800" dirty="0" smtClean="0"/>
              <a:t>Сороку-ворону</a:t>
            </a:r>
            <a:r>
              <a:rPr lang="ru-RU" sz="1800" dirty="0"/>
              <a:t>», «Козу рогатую». Сегодня специалисты возрождают старые игры, придумывают новые.</a:t>
            </a:r>
          </a:p>
          <a:p>
            <a:endParaRPr lang="ru-RU" sz="1800" dirty="0"/>
          </a:p>
        </p:txBody>
      </p:sp>
    </p:spTree>
    <p:extLst>
      <p:ext uri="{BB962C8B-B14F-4D97-AF65-F5344CB8AC3E}">
        <p14:creationId xmlns:p14="http://schemas.microsoft.com/office/powerpoint/2010/main" val="41173343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pPr algn="ctr"/>
            <a:r>
              <a:rPr lang="ru-RU" sz="2800" b="1" dirty="0" smtClean="0">
                <a:solidFill>
                  <a:srgbClr val="FF0000"/>
                </a:solidFill>
              </a:rPr>
              <a:t>Когда начинать заниматься? </a:t>
            </a:r>
            <a:endParaRPr lang="ru-RU" sz="2800" b="1" dirty="0">
              <a:solidFill>
                <a:srgbClr val="FF0000"/>
              </a:solidFill>
            </a:endParaRPr>
          </a:p>
        </p:txBody>
      </p:sp>
      <p:sp>
        <p:nvSpPr>
          <p:cNvPr id="3" name="Объект 2"/>
          <p:cNvSpPr>
            <a:spLocks noGrp="1"/>
          </p:cNvSpPr>
          <p:nvPr>
            <p:ph sz="quarter" idx="1"/>
          </p:nvPr>
        </p:nvSpPr>
        <p:spPr/>
        <p:txBody>
          <a:bodyPr>
            <a:normAutofit/>
          </a:bodyPr>
          <a:lstStyle/>
          <a:p>
            <a:pPr marL="0" indent="0">
              <a:buNone/>
            </a:pPr>
            <a:r>
              <a:rPr lang="ru-RU" sz="2000" b="1" dirty="0" smtClean="0"/>
              <a:t>Тренировать пальцы рук можно с 6-месячного возраста. Простейший метод – массаж: поглаживание рук от кончиков пальцев к запястью.  Упражнения проводят ежедневно, сгибается и разгибается каждый пальчик отдельно. Таким образом, речевые области будут тренироваться в обоих полушариях мозга. С 10-месячного возраста ребенку начинают давать крупные предметы перебирать, затем более мелкие. </a:t>
            </a:r>
            <a:endParaRPr lang="ru-RU" sz="2000" b="1" dirty="0"/>
          </a:p>
          <a:p>
            <a:r>
              <a:rPr lang="ru-RU" sz="2000" b="1" dirty="0" smtClean="0"/>
              <a:t>Формирование словесной речи ребенка начинается, когда движения пальцев рук достигают достаточной точности. Развитие пальцевой моторики подготавливает почву для последующего формирования речи.</a:t>
            </a:r>
          </a:p>
          <a:p>
            <a:endParaRPr lang="ru-RU" sz="2000" b="1" dirty="0"/>
          </a:p>
        </p:txBody>
      </p:sp>
    </p:spTree>
    <p:extLst>
      <p:ext uri="{BB962C8B-B14F-4D97-AF65-F5344CB8AC3E}">
        <p14:creationId xmlns:p14="http://schemas.microsoft.com/office/powerpoint/2010/main" val="39805416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467600" cy="576064"/>
          </a:xfrm>
        </p:spPr>
        <p:txBody>
          <a:bodyPr>
            <a:noAutofit/>
          </a:bodyPr>
          <a:lstStyle/>
          <a:p>
            <a:pPr algn="ctr"/>
            <a:r>
              <a:rPr lang="ru-RU" sz="2000" b="1" dirty="0" smtClean="0">
                <a:solidFill>
                  <a:srgbClr val="FF0000"/>
                </a:solidFill>
              </a:rPr>
              <a:t>Теоретические </a:t>
            </a:r>
            <a:r>
              <a:rPr lang="ru-RU" sz="2000" b="1" dirty="0">
                <a:solidFill>
                  <a:srgbClr val="FF0000"/>
                </a:solidFill>
              </a:rPr>
              <a:t>основы формирования речи дошкольников через развитие мелкой моторики рук</a:t>
            </a:r>
          </a:p>
        </p:txBody>
      </p:sp>
      <p:sp>
        <p:nvSpPr>
          <p:cNvPr id="3" name="Объект 2"/>
          <p:cNvSpPr>
            <a:spLocks noGrp="1"/>
          </p:cNvSpPr>
          <p:nvPr>
            <p:ph sz="quarter" idx="1"/>
          </p:nvPr>
        </p:nvSpPr>
        <p:spPr>
          <a:xfrm>
            <a:off x="457200" y="1196752"/>
            <a:ext cx="7467600" cy="5277200"/>
          </a:xfrm>
        </p:spPr>
        <p:txBody>
          <a:bodyPr>
            <a:noAutofit/>
          </a:bodyPr>
          <a:lstStyle/>
          <a:p>
            <a:r>
              <a:rPr lang="ru-RU" sz="1800" dirty="0">
                <a:solidFill>
                  <a:schemeClr val="accent3">
                    <a:lumMod val="50000"/>
                  </a:schemeClr>
                </a:solidFill>
              </a:rPr>
              <a:t>Игры с пальчиками развивают мозг ребёнка, стимулируют развитие речи, творческие способности, фантазию.</a:t>
            </a:r>
          </a:p>
          <a:p>
            <a:r>
              <a:rPr lang="ru-RU" sz="1800" dirty="0">
                <a:solidFill>
                  <a:schemeClr val="accent3">
                    <a:lumMod val="50000"/>
                  </a:schemeClr>
                </a:solidFill>
              </a:rPr>
              <a:t>Простые движения помогают убрать напряжение не только с самих рук, но и расслабить мышцы всего тела. Они способны улучшить произношение многих </a:t>
            </a:r>
            <a:r>
              <a:rPr lang="ru-RU" sz="1800" dirty="0" smtClean="0">
                <a:solidFill>
                  <a:schemeClr val="accent3">
                    <a:lumMod val="50000"/>
                  </a:schemeClr>
                </a:solidFill>
              </a:rPr>
              <a:t>звуков.  </a:t>
            </a:r>
            <a:r>
              <a:rPr lang="ru-RU" sz="1800" dirty="0">
                <a:solidFill>
                  <a:schemeClr val="accent3">
                    <a:lumMod val="50000"/>
                  </a:schemeClr>
                </a:solidFill>
              </a:rPr>
              <a:t>Почему же это так? </a:t>
            </a:r>
            <a:r>
              <a:rPr lang="ru-RU" sz="1800" dirty="0" smtClean="0">
                <a:solidFill>
                  <a:schemeClr val="accent3">
                    <a:lumMod val="50000"/>
                  </a:schemeClr>
                </a:solidFill>
              </a:rPr>
              <a:t> </a:t>
            </a:r>
            <a:r>
              <a:rPr lang="ru-RU" sz="1800" dirty="0">
                <a:solidFill>
                  <a:schemeClr val="accent3">
                    <a:lumMod val="50000"/>
                  </a:schemeClr>
                </a:solidFill>
              </a:rPr>
              <a:t>Дело в том, что рука имеет самое большое «представительство» в коре головного мозга, поэтому именно развитию кисти принадлежит важная роль в формировании головного мозга и становлении речи. </a:t>
            </a:r>
            <a:r>
              <a:rPr lang="ru-RU" sz="1800" dirty="0" smtClean="0">
                <a:solidFill>
                  <a:schemeClr val="accent3">
                    <a:lumMod val="50000"/>
                  </a:schemeClr>
                </a:solidFill>
              </a:rPr>
              <a:t> </a:t>
            </a:r>
            <a:r>
              <a:rPr lang="ru-RU" sz="1800" dirty="0">
                <a:solidFill>
                  <a:schemeClr val="accent3">
                    <a:lumMod val="50000"/>
                  </a:schemeClr>
                </a:solidFill>
              </a:rPr>
              <a:t>Кроме того, целью занятий по развитию ловкости и точности пальцев рук является развитие взаимосвязи между полушариями головного мозга и синхронизация их работы.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11960" y="4509120"/>
            <a:ext cx="367240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3162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0026"/>
          </a:xfrm>
        </p:spPr>
        <p:txBody>
          <a:bodyPr>
            <a:normAutofit fontScale="90000"/>
          </a:bodyPr>
          <a:lstStyle/>
          <a:p>
            <a:endParaRPr lang="ru-RU" dirty="0"/>
          </a:p>
        </p:txBody>
      </p:sp>
      <p:sp>
        <p:nvSpPr>
          <p:cNvPr id="3" name="Объект 2"/>
          <p:cNvSpPr>
            <a:spLocks noGrp="1"/>
          </p:cNvSpPr>
          <p:nvPr>
            <p:ph sz="quarter" idx="1"/>
          </p:nvPr>
        </p:nvSpPr>
        <p:spPr>
          <a:xfrm>
            <a:off x="467544" y="476672"/>
            <a:ext cx="7467600" cy="5400600"/>
          </a:xfrm>
        </p:spPr>
        <p:txBody>
          <a:bodyPr>
            <a:normAutofit/>
          </a:bodyPr>
          <a:lstStyle/>
          <a:p>
            <a:r>
              <a:rPr lang="ru-RU" sz="1800" b="1" dirty="0">
                <a:solidFill>
                  <a:srgbClr val="0070C0"/>
                </a:solidFill>
              </a:rPr>
              <a:t>В правом полушарии мозга у нас возникают различные образы предметов и явлений</a:t>
            </a:r>
            <a:r>
              <a:rPr lang="ru-RU" sz="1800" dirty="0"/>
              <a:t>, а </a:t>
            </a:r>
            <a:r>
              <a:rPr lang="ru-RU" sz="1800" b="1" dirty="0">
                <a:solidFill>
                  <a:srgbClr val="FF0000"/>
                </a:solidFill>
              </a:rPr>
              <a:t>в левом они вербализируются, </a:t>
            </a:r>
            <a:r>
              <a:rPr lang="ru-RU" sz="1800" dirty="0"/>
              <a:t>то  есть находят словесное выражение, а происходит этот процесс благодаря «мостику» между правым и левым полушариями. Чем крепче этот мостик, тем быстрее и чаще по нему идут нервные импульсы, активнее мыслительные процессы, точнее внимание, выше способности. Если вы хотите, чтобы ваш ребёнок хорошо разговаривал, быстро и легко учился, ловко выполнял любую, самую тонкую работу, - с раннего возраста начинайте развивать его руки: пальцы и кисти.</a:t>
            </a:r>
          </a:p>
          <a:p>
            <a:r>
              <a:rPr lang="ru-RU" sz="1800" dirty="0"/>
              <a:t>Методика и смысл данных игр состоит в том, что нервные окончания рук воздействуют на мозг ребёнка и мозговая деятельность активизируется. </a:t>
            </a:r>
            <a:r>
              <a:rPr lang="ru-RU" sz="1800" b="1" dirty="0" smtClean="0">
                <a:solidFill>
                  <a:srgbClr val="FF0000"/>
                </a:solidFill>
              </a:rPr>
              <a:t>В </a:t>
            </a:r>
            <a:r>
              <a:rPr lang="ru-RU" sz="1800" b="1" dirty="0">
                <a:solidFill>
                  <a:srgbClr val="FF0000"/>
                </a:solidFill>
              </a:rPr>
              <a:t>головном мозге человека центры, отвечающие за речь и движения пальцев рук расположены очень близко. Стимулируя тонкую </a:t>
            </a:r>
            <a:r>
              <a:rPr lang="ru-RU" sz="1800" b="1" dirty="0" smtClean="0">
                <a:solidFill>
                  <a:srgbClr val="FF0000"/>
                </a:solidFill>
              </a:rPr>
              <a:t>моторику, активизируем  </a:t>
            </a:r>
            <a:r>
              <a:rPr lang="ru-RU" sz="1800" b="1" dirty="0">
                <a:solidFill>
                  <a:srgbClr val="FF0000"/>
                </a:solidFill>
              </a:rPr>
              <a:t>соединение зоны, отвечающие за речь.</a:t>
            </a:r>
          </a:p>
        </p:txBody>
      </p:sp>
    </p:spTree>
    <p:extLst>
      <p:ext uri="{BB962C8B-B14F-4D97-AF65-F5344CB8AC3E}">
        <p14:creationId xmlns:p14="http://schemas.microsoft.com/office/powerpoint/2010/main" val="222108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rPr>
              <a:t>Принцип подбора игр</a:t>
            </a:r>
            <a:br>
              <a:rPr lang="ru-RU" b="1" dirty="0">
                <a:solidFill>
                  <a:srgbClr val="FF0000"/>
                </a:solidFill>
              </a:rPr>
            </a:br>
            <a:endParaRPr lang="ru-RU" b="1" dirty="0">
              <a:solidFill>
                <a:srgbClr val="FF0000"/>
              </a:solidFill>
            </a:endParaRPr>
          </a:p>
        </p:txBody>
      </p:sp>
      <p:sp>
        <p:nvSpPr>
          <p:cNvPr id="3" name="Объект 2"/>
          <p:cNvSpPr>
            <a:spLocks noGrp="1"/>
          </p:cNvSpPr>
          <p:nvPr>
            <p:ph sz="quarter" idx="1"/>
          </p:nvPr>
        </p:nvSpPr>
        <p:spPr>
          <a:xfrm>
            <a:off x="457200" y="1124744"/>
            <a:ext cx="7467600" cy="5349208"/>
          </a:xfrm>
        </p:spPr>
        <p:txBody>
          <a:bodyPr>
            <a:normAutofit fontScale="70000" lnSpcReduction="20000"/>
          </a:bodyPr>
          <a:lstStyle/>
          <a:p>
            <a:r>
              <a:rPr lang="ru-RU" dirty="0"/>
              <a:t>Стандартный набор занятий по развитию тонкой моторики (плетение, конструкторы, мозаика, лепка и т.д.) использует в основном движения сжимания, изредка – растяжения и почти никогда – расслабления. К тому же в эти занятия включена обычно только социальная зона руки – большой, указательный, средний пальцы, смежная с ними часть ладони и соответствующие им двигательное поле – зона, несущая основную нагрузку в быту и в общении. Безымянный палец и мизинец остаются пассивными. Эффективность таких занятий не слишком велика. Для получения максимального «коэффициента полезного действия» игры с пальцами рук и занятия должны быть составлены таким образом, чтобы:</a:t>
            </a:r>
          </a:p>
          <a:p>
            <a:r>
              <a:rPr lang="ru-RU" b="1" dirty="0">
                <a:solidFill>
                  <a:srgbClr val="FF0000"/>
                </a:solidFill>
              </a:rPr>
              <a:t>сочетались сжатие, расслабление, растяжение пальцев</a:t>
            </a:r>
            <a:r>
              <a:rPr lang="ru-RU" dirty="0">
                <a:solidFill>
                  <a:srgbClr val="FF0000"/>
                </a:solidFill>
              </a:rPr>
              <a:t>;</a:t>
            </a:r>
          </a:p>
          <a:p>
            <a:r>
              <a:rPr lang="ru-RU" b="1" dirty="0">
                <a:solidFill>
                  <a:srgbClr val="FF0000"/>
                </a:solidFill>
              </a:rPr>
              <a:t>использовались изолированные движения каждого из них.</a:t>
            </a:r>
          </a:p>
          <a:p>
            <a:r>
              <a:rPr lang="ru-RU" dirty="0"/>
              <a:t>Игра может быть построена на тренировке только одной из трёх двигательных составляющих (лучше второй и третьей), однако движения пальцев в любом случае должны быть изолированными.</a:t>
            </a:r>
          </a:p>
          <a:p>
            <a:r>
              <a:rPr lang="ru-RU" b="1" dirty="0" smtClean="0">
                <a:solidFill>
                  <a:schemeClr val="accent2">
                    <a:lumMod val="75000"/>
                  </a:schemeClr>
                </a:solidFill>
              </a:rPr>
              <a:t>Наибольший </a:t>
            </a:r>
            <a:r>
              <a:rPr lang="ru-RU" b="1" dirty="0">
                <a:solidFill>
                  <a:schemeClr val="accent2">
                    <a:lumMod val="75000"/>
                  </a:schemeClr>
                </a:solidFill>
              </a:rPr>
              <a:t>интерес представляют игры:</a:t>
            </a:r>
          </a:p>
          <a:p>
            <a:r>
              <a:rPr lang="ru-RU" dirty="0"/>
              <a:t> на </a:t>
            </a:r>
            <a:r>
              <a:rPr lang="ru-RU" dirty="0" smtClean="0"/>
              <a:t>расслабление</a:t>
            </a:r>
            <a:r>
              <a:rPr lang="ru-RU" dirty="0"/>
              <a:t> в которых активную роль играют безымянные пальцы и мизинцы;</a:t>
            </a:r>
          </a:p>
          <a:p>
            <a:r>
              <a:rPr lang="ru-RU" dirty="0"/>
              <a:t>на разнотипные движения рук (пальцы одной руки делают одно, другой руки – другое).</a:t>
            </a:r>
          </a:p>
          <a:p>
            <a:endParaRPr lang="ru-RU" dirty="0"/>
          </a:p>
        </p:txBody>
      </p:sp>
    </p:spTree>
    <p:extLst>
      <p:ext uri="{BB962C8B-B14F-4D97-AF65-F5344CB8AC3E}">
        <p14:creationId xmlns:p14="http://schemas.microsoft.com/office/powerpoint/2010/main" val="852800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a:bodyPr>
          <a:lstStyle/>
          <a:p>
            <a:pPr algn="ctr"/>
            <a:r>
              <a:rPr lang="ru-RU" sz="2000" b="1" i="1" dirty="0">
                <a:solidFill>
                  <a:srgbClr val="0070C0"/>
                </a:solidFill>
              </a:rPr>
              <a:t>Как играть в пальчиковые игры</a:t>
            </a:r>
          </a:p>
        </p:txBody>
      </p:sp>
      <p:sp>
        <p:nvSpPr>
          <p:cNvPr id="3" name="Объект 2"/>
          <p:cNvSpPr>
            <a:spLocks noGrp="1"/>
          </p:cNvSpPr>
          <p:nvPr>
            <p:ph sz="quarter" idx="1"/>
          </p:nvPr>
        </p:nvSpPr>
        <p:spPr>
          <a:xfrm>
            <a:off x="457200" y="980728"/>
            <a:ext cx="7467600" cy="5493224"/>
          </a:xfrm>
        </p:spPr>
        <p:txBody>
          <a:bodyPr>
            <a:normAutofit fontScale="32500" lnSpcReduction="20000"/>
          </a:bodyPr>
          <a:lstStyle/>
          <a:p>
            <a:pPr marL="0" indent="0">
              <a:buNone/>
            </a:pPr>
            <a:endParaRPr lang="ru-RU" dirty="0"/>
          </a:p>
          <a:p>
            <a:r>
              <a:rPr lang="ru-RU" sz="4900" dirty="0"/>
              <a:t>Перед игрой мы с детьми обсуждаем её содержание, сразу при этом отрабатывая необходимые жесты, комбинации пальцев, движения. Это не только позволяет подготавливать малышей к правильному выполнению упражнений, но и создаёт необходимый эмоциональный настрой.</a:t>
            </a:r>
          </a:p>
          <a:p>
            <a:r>
              <a:rPr lang="ru-RU" sz="4900" dirty="0"/>
              <a:t>Перед началом упражнений дети разогревают ладони лёгкими поглаживаниями до приятного ощущения тепла.</a:t>
            </a:r>
          </a:p>
          <a:p>
            <a:r>
              <a:rPr lang="ru-RU" sz="4900" dirty="0"/>
              <a:t>Все упражнения выполняются в медленном темпе, от 3 до 5 раз, сначала правой рукой, затем левой, а потом двумя руками вместе.</a:t>
            </a:r>
          </a:p>
          <a:p>
            <a:r>
              <a:rPr lang="ru-RU" sz="4900" dirty="0"/>
              <a:t>Выполняя упражнения вместе с детьми, обязательно нужно демонстрировать собственную увлечённость игрой.</a:t>
            </a:r>
          </a:p>
          <a:p>
            <a:r>
              <a:rPr lang="ru-RU" sz="4900" dirty="0"/>
              <a:t>При выполнении упражнений необходимо вовлекать, по возможности, все пальцы руки.</a:t>
            </a:r>
          </a:p>
          <a:p>
            <a:r>
              <a:rPr lang="ru-RU" sz="4900" dirty="0"/>
              <a:t>Необходимо следить за правильной постановкой кисти руки, точным переключением с одного движения на другое.</a:t>
            </a:r>
          </a:p>
          <a:p>
            <a:r>
              <a:rPr lang="ru-RU" sz="4900" dirty="0"/>
              <a:t>Нужно добиваться, чтобы все упражнения выполнялись детьми легко, без чрезмерного напряжения мышц руки, чтобы они приносили радость.</a:t>
            </a:r>
          </a:p>
          <a:p>
            <a:r>
              <a:rPr lang="ru-RU" sz="4900" dirty="0"/>
              <a:t>Все указания даются спокойным, доброжелательным тоном, чётко, без лишних слов. При необходимости отдельным детям оказывается помощь.</a:t>
            </a:r>
          </a:p>
          <a:p>
            <a:r>
              <a:rPr lang="ru-RU" sz="4900" dirty="0"/>
              <a:t>В идеале: каждое занятие имеет своё название, длиться несколько минут и повторяется в течение дня 2 – 3 раза</a:t>
            </a:r>
            <a:r>
              <a:rPr lang="ru-RU" sz="4900" dirty="0" smtClean="0"/>
              <a:t>.</a:t>
            </a:r>
            <a:endParaRPr lang="ru-RU" sz="4900" dirty="0"/>
          </a:p>
        </p:txBody>
      </p:sp>
    </p:spTree>
    <p:extLst>
      <p:ext uri="{BB962C8B-B14F-4D97-AF65-F5344CB8AC3E}">
        <p14:creationId xmlns:p14="http://schemas.microsoft.com/office/powerpoint/2010/main" val="40758728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282</TotalTime>
  <Words>2158</Words>
  <Application>Microsoft Office PowerPoint</Application>
  <PresentationFormat>Экран (4:3)</PresentationFormat>
  <Paragraphs>136</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Эркер</vt:lpstr>
      <vt:lpstr>Пальчиковая гимнастика для дошкольников</vt:lpstr>
      <vt:lpstr>Презентация PowerPoint</vt:lpstr>
      <vt:lpstr>Исследования ученых Института физиологии детей и подростков АПН (М.М.Кольцова, Е.И.Есенина, Л.В.Антакова-Фомина)</vt:lpstr>
      <vt:lpstr>Появление пальчиковых игр</vt:lpstr>
      <vt:lpstr>Когда начинать заниматься? </vt:lpstr>
      <vt:lpstr>Теоретические основы формирования речи дошкольников через развитие мелкой моторики рук</vt:lpstr>
      <vt:lpstr>Презентация PowerPoint</vt:lpstr>
      <vt:lpstr>Принцип подбора игр </vt:lpstr>
      <vt:lpstr>Как играть в пальчиковые игры</vt:lpstr>
      <vt:lpstr>Презентация PowerPoint</vt:lpstr>
      <vt:lpstr>До 2-х лет</vt:lpstr>
      <vt:lpstr>С 2 до 3 лет</vt:lpstr>
      <vt:lpstr>С 3 до 4 лет</vt:lpstr>
      <vt:lpstr>С 4 до 5 лет</vt:lpstr>
      <vt:lpstr>С 5 до 7 лет</vt:lpstr>
      <vt:lpstr>Группы пальчиковых игр</vt:lpstr>
      <vt:lpstr>2. Сюжетные пальчиковые упражнения.</vt:lpstr>
      <vt:lpstr>3. Пальчиковые упражнения в сочетании со звуковой гимнастикой.</vt:lpstr>
      <vt:lpstr>Развитие интеллекта старших дошкольников методами кинезиологии</vt:lpstr>
      <vt:lpstr>4. Пальчиковые кинезиологические упражнения («гимнастика мозга»).</vt:lpstr>
      <vt:lpstr> 5. Пальчиковые упражнения в сочетании с самомассажем кистей и пальцев рук. </vt:lpstr>
      <vt:lpstr>6. Психогимнастические упражнения</vt:lpstr>
      <vt:lpstr>7. Театр в руке.</vt:lpstr>
      <vt:lpstr>Заключение</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Пальчиковая гимнастика для дошкольников</dc:title>
  <dc:creator>Юлечка</dc:creator>
  <cp:lastModifiedBy>poisk</cp:lastModifiedBy>
  <cp:revision>30</cp:revision>
  <dcterms:created xsi:type="dcterms:W3CDTF">2014-10-14T16:01:09Z</dcterms:created>
  <dcterms:modified xsi:type="dcterms:W3CDTF">2018-03-16T07:57:23Z</dcterms:modified>
</cp:coreProperties>
</file>